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764" r:id="rId2"/>
    <p:sldId id="834" r:id="rId3"/>
    <p:sldId id="833" r:id="rId4"/>
    <p:sldId id="835" r:id="rId5"/>
    <p:sldId id="828" r:id="rId6"/>
    <p:sldId id="765" r:id="rId7"/>
    <p:sldId id="845" r:id="rId8"/>
    <p:sldId id="849" r:id="rId9"/>
    <p:sldId id="850" r:id="rId10"/>
    <p:sldId id="851" r:id="rId11"/>
    <p:sldId id="469" r:id="rId12"/>
    <p:sldId id="395" r:id="rId13"/>
    <p:sldId id="737" r:id="rId14"/>
    <p:sldId id="738" r:id="rId15"/>
    <p:sldId id="397" r:id="rId16"/>
    <p:sldId id="652" r:id="rId17"/>
    <p:sldId id="667" r:id="rId18"/>
    <p:sldId id="852" r:id="rId19"/>
    <p:sldId id="668" r:id="rId20"/>
    <p:sldId id="669" r:id="rId21"/>
    <p:sldId id="697" r:id="rId22"/>
    <p:sldId id="740" r:id="rId23"/>
    <p:sldId id="741" r:id="rId24"/>
    <p:sldId id="742" r:id="rId25"/>
    <p:sldId id="743" r:id="rId26"/>
    <p:sldId id="744" r:id="rId27"/>
    <p:sldId id="396" r:id="rId28"/>
    <p:sldId id="355" r:id="rId29"/>
    <p:sldId id="430" r:id="rId30"/>
    <p:sldId id="399" r:id="rId31"/>
    <p:sldId id="649" r:id="rId32"/>
    <p:sldId id="651" r:id="rId33"/>
    <p:sldId id="488" r:id="rId34"/>
    <p:sldId id="672" r:id="rId35"/>
    <p:sldId id="673" r:id="rId36"/>
    <p:sldId id="853" r:id="rId37"/>
    <p:sldId id="854" r:id="rId38"/>
    <p:sldId id="855" r:id="rId39"/>
    <p:sldId id="856" r:id="rId40"/>
    <p:sldId id="677" r:id="rId41"/>
    <p:sldId id="857" r:id="rId42"/>
    <p:sldId id="858" r:id="rId43"/>
    <p:sldId id="859" r:id="rId44"/>
    <p:sldId id="860" r:id="rId45"/>
    <p:sldId id="681" r:id="rId46"/>
    <p:sldId id="861" r:id="rId47"/>
    <p:sldId id="862" r:id="rId48"/>
    <p:sldId id="863" r:id="rId49"/>
    <p:sldId id="864" r:id="rId50"/>
    <p:sldId id="686" r:id="rId51"/>
    <p:sldId id="865" r:id="rId52"/>
    <p:sldId id="866" r:id="rId53"/>
    <p:sldId id="867" r:id="rId54"/>
    <p:sldId id="868" r:id="rId55"/>
    <p:sldId id="694" r:id="rId56"/>
    <p:sldId id="869" r:id="rId57"/>
    <p:sldId id="870" r:id="rId58"/>
    <p:sldId id="871" r:id="rId59"/>
    <p:sldId id="872" r:id="rId60"/>
    <p:sldId id="690" r:id="rId61"/>
    <p:sldId id="873" r:id="rId62"/>
    <p:sldId id="874" r:id="rId63"/>
    <p:sldId id="875" r:id="rId64"/>
    <p:sldId id="745" r:id="rId65"/>
    <p:sldId id="846" r:id="rId66"/>
    <p:sldId id="842" r:id="rId67"/>
    <p:sldId id="847" r:id="rId68"/>
    <p:sldId id="848" r:id="rId69"/>
    <p:sldId id="877" r:id="rId70"/>
    <p:sldId id="563" r:id="rId71"/>
    <p:sldId id="830" r:id="rId72"/>
    <p:sldId id="831" r:id="rId73"/>
    <p:sldId id="876" r:id="rId74"/>
    <p:sldId id="832" r:id="rId75"/>
    <p:sldId id="843" r:id="rId76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584571E2-0F32-4C51-AE2C-43AFD4171169}">
          <p14:sldIdLst>
            <p14:sldId id="764"/>
            <p14:sldId id="834"/>
            <p14:sldId id="833"/>
            <p14:sldId id="835"/>
            <p14:sldId id="828"/>
            <p14:sldId id="765"/>
            <p14:sldId id="845"/>
            <p14:sldId id="849"/>
            <p14:sldId id="850"/>
            <p14:sldId id="851"/>
            <p14:sldId id="469"/>
            <p14:sldId id="395"/>
            <p14:sldId id="737"/>
            <p14:sldId id="738"/>
            <p14:sldId id="397"/>
            <p14:sldId id="652"/>
            <p14:sldId id="667"/>
            <p14:sldId id="852"/>
            <p14:sldId id="668"/>
            <p14:sldId id="669"/>
            <p14:sldId id="697"/>
            <p14:sldId id="740"/>
            <p14:sldId id="741"/>
            <p14:sldId id="742"/>
            <p14:sldId id="743"/>
            <p14:sldId id="744"/>
            <p14:sldId id="396"/>
            <p14:sldId id="355"/>
            <p14:sldId id="430"/>
            <p14:sldId id="399"/>
            <p14:sldId id="649"/>
            <p14:sldId id="651"/>
            <p14:sldId id="488"/>
            <p14:sldId id="672"/>
            <p14:sldId id="673"/>
            <p14:sldId id="853"/>
            <p14:sldId id="854"/>
            <p14:sldId id="855"/>
            <p14:sldId id="856"/>
            <p14:sldId id="677"/>
            <p14:sldId id="857"/>
            <p14:sldId id="858"/>
            <p14:sldId id="859"/>
            <p14:sldId id="860"/>
            <p14:sldId id="681"/>
            <p14:sldId id="861"/>
            <p14:sldId id="862"/>
            <p14:sldId id="863"/>
            <p14:sldId id="864"/>
            <p14:sldId id="686"/>
            <p14:sldId id="865"/>
            <p14:sldId id="866"/>
            <p14:sldId id="867"/>
            <p14:sldId id="868"/>
            <p14:sldId id="694"/>
            <p14:sldId id="869"/>
            <p14:sldId id="870"/>
            <p14:sldId id="871"/>
            <p14:sldId id="872"/>
            <p14:sldId id="690"/>
            <p14:sldId id="873"/>
            <p14:sldId id="874"/>
            <p14:sldId id="875"/>
            <p14:sldId id="745"/>
            <p14:sldId id="846"/>
            <p14:sldId id="842"/>
            <p14:sldId id="847"/>
            <p14:sldId id="848"/>
            <p14:sldId id="877"/>
            <p14:sldId id="563"/>
            <p14:sldId id="830"/>
            <p14:sldId id="831"/>
            <p14:sldId id="876"/>
            <p14:sldId id="832"/>
            <p14:sldId id="8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5" userDrawn="1">
          <p15:clr>
            <a:srgbClr val="A4A3A4"/>
          </p15:clr>
        </p15:guide>
        <p15:guide id="2" pos="3052" userDrawn="1">
          <p15:clr>
            <a:srgbClr val="A4A3A4"/>
          </p15:clr>
        </p15:guide>
        <p15:guide id="3" pos="3188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117" userDrawn="1">
          <p15:clr>
            <a:srgbClr val="A4A3A4"/>
          </p15:clr>
        </p15:guide>
        <p15:guide id="7" orient="horz" pos="4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4A9"/>
    <a:srgbClr val="36A8C6"/>
    <a:srgbClr val="2AB2E1"/>
    <a:srgbClr val="C2E8F6"/>
    <a:srgbClr val="284363"/>
    <a:srgbClr val="B4DEEA"/>
    <a:srgbClr val="D1DCEF"/>
    <a:srgbClr val="D6D5EF"/>
    <a:srgbClr val="5653BE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80" autoAdjust="0"/>
    <p:restoredTop sz="96429" autoAdjust="0"/>
  </p:normalViewPr>
  <p:slideViewPr>
    <p:cSldViewPr showGuides="1">
      <p:cViewPr varScale="1">
        <p:scale>
          <a:sx n="114" d="100"/>
          <a:sy n="114" d="100"/>
        </p:scale>
        <p:origin x="1692" y="108"/>
      </p:cViewPr>
      <p:guideLst>
        <p:guide orient="horz" pos="4315"/>
        <p:guide pos="3052"/>
        <p:guide pos="3188"/>
        <p:guide orient="horz" pos="2160"/>
        <p:guide orient="horz" pos="845"/>
        <p:guide orient="horz" pos="1117"/>
        <p:guide orient="horz" pos="482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84" y="3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/>
                      <a:t>67.6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94-4062-97DF-23EAFC27ECAB}"/>
                </c:ext>
              </c:extLst>
            </c:dLbl>
            <c:dLbl>
              <c:idx val="1"/>
              <c:layout>
                <c:manualLayout>
                  <c:x val="-1.763409257898604E-2"/>
                  <c:y val="3.0005821601923399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/>
                      <a:t>73.9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94-4062-97DF-23EAFC27EC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/>
                      <a:t>74.3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94-4062-97DF-23EAFC27EC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Sheet1!$B$2:$B$4</c:f>
              <c:numCache>
                <c:formatCode>#,##0.0_ </c:formatCode>
                <c:ptCount val="3"/>
                <c:pt idx="0">
                  <c:v>67.599999999999994</c:v>
                </c:pt>
                <c:pt idx="1">
                  <c:v>73.900000000000006</c:v>
                </c:pt>
                <c:pt idx="2">
                  <c:v>74.3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FC-4DE0-BF0A-A91FF2ABE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359648"/>
        <c:axId val="299360040"/>
      </c:lineChart>
      <c:catAx>
        <c:axId val="29935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99360040"/>
        <c:crosses val="autoZero"/>
        <c:auto val="1"/>
        <c:lblAlgn val="ctr"/>
        <c:lblOffset val="100"/>
        <c:noMultiLvlLbl val="0"/>
      </c:catAx>
      <c:valAx>
        <c:axId val="29936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993596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/>
              <a:t>[</a:t>
            </a:r>
            <a:r>
              <a:rPr lang="ko-KR" altLang="en-US" sz="1200" b="1" dirty="0"/>
              <a:t>취업 프로그램</a:t>
            </a:r>
            <a:r>
              <a:rPr lang="en-US" altLang="ko-KR" sz="1200" b="1" dirty="0"/>
              <a:t>]</a:t>
            </a:r>
            <a:endParaRPr lang="ko-KR" altLang="en-US" sz="1200" b="1" dirty="0"/>
          </a:p>
        </c:rich>
      </c:tx>
      <c:layout>
        <c:manualLayout>
          <c:xMode val="edge"/>
          <c:yMode val="edge"/>
          <c:x val="0.36993182608743957"/>
          <c:y val="3.42216823998830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7-4D5E-95FA-28A12DD59A7A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C7-4D5E-95FA-28A12DD59A7A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C7-4D5E-95FA-28A12DD59A7A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C7-4D5E-95FA-28A12DD59A7A}"/>
              </c:ext>
            </c:extLst>
          </c:dPt>
          <c:dPt>
            <c:idx val="4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C7-4D5E-95FA-28A12DD59A7A}"/>
              </c:ext>
            </c:extLst>
          </c:dPt>
          <c:dLbls>
            <c:dLbl>
              <c:idx val="0"/>
              <c:layout>
                <c:manualLayout>
                  <c:x val="1.6175711276062803E-2"/>
                  <c:y val="1.97202444829326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7-4D5E-95FA-28A12DD59A7A}"/>
                </c:ext>
              </c:extLst>
            </c:dLbl>
            <c:dLbl>
              <c:idx val="1"/>
              <c:layout>
                <c:manualLayout>
                  <c:x val="-6.2096665941502385E-2"/>
                  <c:y val="-6.06097757009760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C7-4D5E-95FA-28A12DD59A7A}"/>
                </c:ext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C7-4D5E-95FA-28A12DD59A7A}"/>
                </c:ext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C7-4D5E-95FA-28A12DD59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DC7-4D5E-95FA-28A12DD59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/>
              <a:t>[</a:t>
            </a:r>
            <a:r>
              <a:rPr lang="ko-KR" altLang="en-US" sz="1200" b="1" dirty="0"/>
              <a:t>창업 프로그램</a:t>
            </a:r>
            <a:r>
              <a:rPr lang="en-US" altLang="ko-KR" sz="1200" b="1" dirty="0"/>
              <a:t>]</a:t>
            </a:r>
            <a:endParaRPr lang="ko-KR" altLang="en-US" sz="1200" b="1" dirty="0"/>
          </a:p>
        </c:rich>
      </c:tx>
      <c:layout>
        <c:manualLayout>
          <c:xMode val="edge"/>
          <c:yMode val="edge"/>
          <c:x val="0.37287105509758361"/>
          <c:y val="1.30002627349686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F1-4B5E-9609-F4818B40B0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F1-4B5E-9609-F4818B40B0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F1-4B5E-9609-F4818B40B0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F1-4B5E-9609-F4818B40B0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F1-4B5E-9609-F4818B40B0CD}"/>
              </c:ext>
            </c:extLst>
          </c:dPt>
          <c:dLbls>
            <c:dLbl>
              <c:idx val="0"/>
              <c:layout>
                <c:manualLayout>
                  <c:x val="6.6142604448511541E-2"/>
                  <c:y val="3.85357131889542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F1-4B5E-9609-F4818B40B0CD}"/>
                </c:ext>
              </c:extLst>
            </c:dLbl>
            <c:dLbl>
              <c:idx val="1"/>
              <c:layout>
                <c:manualLayout>
                  <c:x val="-0.12088123177301933"/>
                  <c:y val="-2.26078322317800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F1-4B5E-9609-F4818B40B0CD}"/>
                </c:ext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F1-4B5E-9609-F4818B40B0CD}"/>
                </c:ext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F1-4B5E-9609-F4818B40B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F1-4B5E-9609-F4818B40B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/>
              <a:t>[</a:t>
            </a:r>
            <a:r>
              <a:rPr lang="ko-KR" altLang="en-US" sz="1200" b="1" dirty="0"/>
              <a:t>진로상담 프로그램</a:t>
            </a:r>
            <a:r>
              <a:rPr lang="en-US" altLang="ko-KR" sz="1200" b="1" dirty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7-4D5E-95FA-28A12DD59A7A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C7-4D5E-95FA-28A12DD59A7A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C7-4D5E-95FA-28A12DD59A7A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C7-4D5E-95FA-28A12DD59A7A}"/>
              </c:ext>
            </c:extLst>
          </c:dPt>
          <c:dPt>
            <c:idx val="4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C7-4D5E-95FA-28A12DD59A7A}"/>
              </c:ext>
            </c:extLst>
          </c:dPt>
          <c:dLbls>
            <c:dLbl>
              <c:idx val="0"/>
              <c:layout>
                <c:manualLayout>
                  <c:x val="3.3811093162009413E-2"/>
                  <c:y val="1.97201503179032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7-4D5E-95FA-28A12DD59A7A}"/>
                </c:ext>
              </c:extLst>
            </c:dLbl>
            <c:dLbl>
              <c:idx val="1"/>
              <c:layout>
                <c:manualLayout>
                  <c:x val="-6.2096665941502385E-2"/>
                  <c:y val="-6.06097757009760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C7-4D5E-95FA-28A12DD59A7A}"/>
                </c:ext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C7-4D5E-95FA-28A12DD59A7A}"/>
                </c:ext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C7-4D5E-95FA-28A12DD59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DC7-4D5E-95FA-28A12DD59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/>
              <a:t>[</a:t>
            </a:r>
            <a:r>
              <a:rPr lang="ko-KR" altLang="en-US" sz="1200" b="1" dirty="0"/>
              <a:t>심리상담 프로그램</a:t>
            </a:r>
            <a:r>
              <a:rPr lang="en-US" altLang="ko-KR" sz="1200" b="1" dirty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F1-4B5E-9609-F4818B40B0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F1-4B5E-9609-F4818B40B0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F1-4B5E-9609-F4818B40B0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F1-4B5E-9609-F4818B40B0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F1-4B5E-9609-F4818B40B0CD}"/>
              </c:ext>
            </c:extLst>
          </c:dPt>
          <c:dLbls>
            <c:dLbl>
              <c:idx val="0"/>
              <c:layout>
                <c:manualLayout>
                  <c:x val="1.0297255638923733E-2"/>
                  <c:y val="3.85358153220256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F1-4B5E-9609-F4818B40B0CD}"/>
                </c:ext>
              </c:extLst>
            </c:dLbl>
            <c:dLbl>
              <c:idx val="1"/>
              <c:layout>
                <c:manualLayout>
                  <c:x val="-3.2704369037645335E-2"/>
                  <c:y val="-1.82745294417006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F1-4B5E-9609-F4818B40B0CD}"/>
                </c:ext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F1-4B5E-9609-F4818B40B0CD}"/>
                </c:ext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F1-4B5E-9609-F4818B40B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F1-4B5E-9609-F4818B40B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/>
              <a:t>[</a:t>
            </a:r>
            <a:r>
              <a:rPr lang="ko-KR" altLang="en-US" sz="1200" b="1" dirty="0" err="1"/>
              <a:t>실험실습실</a:t>
            </a:r>
            <a:r>
              <a:rPr lang="en-US" altLang="ko-KR" sz="1200" b="1" dirty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7-4D5E-95FA-28A12DD59A7A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C7-4D5E-95FA-28A12DD59A7A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C7-4D5E-95FA-28A12DD59A7A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C7-4D5E-95FA-28A12DD59A7A}"/>
              </c:ext>
            </c:extLst>
          </c:dPt>
          <c:dPt>
            <c:idx val="4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C7-4D5E-95FA-28A12DD59A7A}"/>
              </c:ext>
            </c:extLst>
          </c:dPt>
          <c:dLbls>
            <c:dLbl>
              <c:idx val="0"/>
              <c:layout>
                <c:manualLayout>
                  <c:x val="3.3811093162009413E-2"/>
                  <c:y val="1.97201503179032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7-4D5E-95FA-28A12DD59A7A}"/>
                </c:ext>
              </c:extLst>
            </c:dLbl>
            <c:dLbl>
              <c:idx val="1"/>
              <c:layout>
                <c:manualLayout>
                  <c:x val="-6.2096665941502385E-2"/>
                  <c:y val="-6.06097757009760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C7-4D5E-95FA-28A12DD59A7A}"/>
                </c:ext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C7-4D5E-95FA-28A12DD59A7A}"/>
                </c:ext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C7-4D5E-95FA-28A12DD59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DC7-4D5E-95FA-28A12DD59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/>
              <a:t>[</a:t>
            </a:r>
            <a:r>
              <a:rPr lang="ko-KR" altLang="en-US" sz="1200" b="1" dirty="0"/>
              <a:t>도서관</a:t>
            </a:r>
            <a:r>
              <a:rPr lang="en-US" altLang="ko-KR" sz="1200" b="1" dirty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F1-4B5E-9609-F4818B40B0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F1-4B5E-9609-F4818B40B0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F1-4B5E-9609-F4818B40B0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F1-4B5E-9609-F4818B40B0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F1-4B5E-9609-F4818B40B0CD}"/>
              </c:ext>
            </c:extLst>
          </c:dPt>
          <c:dLbls>
            <c:dLbl>
              <c:idx val="0"/>
              <c:layout>
                <c:manualLayout>
                  <c:x val="-3.6732352163987056E-2"/>
                  <c:y val="3.85358215593451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F1-4B5E-9609-F4818B40B0CD}"/>
                </c:ext>
              </c:extLst>
            </c:dLbl>
            <c:dLbl>
              <c:idx val="1"/>
              <c:layout>
                <c:manualLayout>
                  <c:x val="-1.5908094792586661E-2"/>
                  <c:y val="2.04137041301871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F1-4B5E-9609-F4818B40B0CD}"/>
                </c:ext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F1-4B5E-9609-F4818B40B0CD}"/>
                </c:ext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F1-4B5E-9609-F4818B40B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F1-4B5E-9609-F4818B40B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/>
              <a:t>[</a:t>
            </a:r>
            <a:r>
              <a:rPr lang="ko-KR" altLang="en-US" sz="1200" b="1" dirty="0"/>
              <a:t>첨단강의실</a:t>
            </a:r>
            <a:r>
              <a:rPr lang="en-US" altLang="ko-KR" sz="1200" b="1" dirty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7-4D5E-95FA-28A12DD59A7A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C7-4D5E-95FA-28A12DD59A7A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C7-4D5E-95FA-28A12DD59A7A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C7-4D5E-95FA-28A12DD59A7A}"/>
              </c:ext>
            </c:extLst>
          </c:dPt>
          <c:dPt>
            <c:idx val="4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C7-4D5E-95FA-28A12DD59A7A}"/>
              </c:ext>
            </c:extLst>
          </c:dPt>
          <c:dLbls>
            <c:dLbl>
              <c:idx val="0"/>
              <c:layout>
                <c:manualLayout>
                  <c:x val="0.10729160549321434"/>
                  <c:y val="4.48868838440456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7-4D5E-95FA-28A12DD59A7A}"/>
                </c:ext>
              </c:extLst>
            </c:dLbl>
            <c:dLbl>
              <c:idx val="1"/>
              <c:layout>
                <c:manualLayout>
                  <c:x val="-0.12088115228942278"/>
                  <c:y val="-9.59379711914153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C7-4D5E-95FA-28A12DD59A7A}"/>
                </c:ext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C7-4D5E-95FA-28A12DD59A7A}"/>
                </c:ext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C7-4D5E-95FA-28A12DD59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DC7-4D5E-95FA-28A12DD59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/>
              <a:t>[</a:t>
            </a:r>
            <a:r>
              <a:rPr lang="ko-KR" altLang="en-US" sz="1200" b="1" dirty="0"/>
              <a:t>스쿨버스</a:t>
            </a:r>
            <a:r>
              <a:rPr lang="en-US" altLang="ko-KR" sz="1200" b="1" dirty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7-4D5E-95FA-28A12DD59A7A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C7-4D5E-95FA-28A12DD59A7A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C7-4D5E-95FA-28A12DD59A7A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C7-4D5E-95FA-28A12DD59A7A}"/>
              </c:ext>
            </c:extLst>
          </c:dPt>
          <c:dPt>
            <c:idx val="4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C7-4D5E-95FA-28A12DD59A7A}"/>
              </c:ext>
            </c:extLst>
          </c:dPt>
          <c:dLbls>
            <c:dLbl>
              <c:idx val="0"/>
              <c:layout>
                <c:manualLayout>
                  <c:x val="3.3811093162009413E-2"/>
                  <c:y val="1.97201503179032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C7-4D5E-95FA-28A12DD59A7A}"/>
                </c:ext>
              </c:extLst>
            </c:dLbl>
            <c:dLbl>
              <c:idx val="1"/>
              <c:layout>
                <c:manualLayout>
                  <c:x val="-6.2096665941502385E-2"/>
                  <c:y val="-6.06097757009760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C7-4D5E-95FA-28A12DD59A7A}"/>
                </c:ext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C7-4D5E-95FA-28A12DD59A7A}"/>
                </c:ext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C7-4D5E-95FA-28A12DD59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DC7-4D5E-95FA-28A12DD59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/>
              <a:t>[</a:t>
            </a:r>
            <a:r>
              <a:rPr lang="ko-KR" altLang="en-US" sz="1200" b="1" dirty="0"/>
              <a:t>생활관</a:t>
            </a:r>
            <a:r>
              <a:rPr lang="en-US" altLang="ko-KR" sz="1200" b="1" dirty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F1-4B5E-9609-F4818B40B0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F1-4B5E-9609-F4818B40B0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F1-4B5E-9609-F4818B40B0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F1-4B5E-9609-F4818B40B0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F1-4B5E-9609-F4818B40B0CD}"/>
              </c:ext>
            </c:extLst>
          </c:dPt>
          <c:dLbls>
            <c:dLbl>
              <c:idx val="0"/>
              <c:layout>
                <c:manualLayout>
                  <c:x val="1.0297255638923733E-2"/>
                  <c:y val="3.85358153220256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F1-4B5E-9609-F4818B40B0CD}"/>
                </c:ext>
              </c:extLst>
            </c:dLbl>
            <c:dLbl>
              <c:idx val="1"/>
              <c:layout>
                <c:manualLayout>
                  <c:x val="-3.2704369037645335E-2"/>
                  <c:y val="-1.82745294417006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F1-4B5E-9609-F4818B40B0CD}"/>
                </c:ext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F1-4B5E-9609-F4818B40B0CD}"/>
                </c:ext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F1-4B5E-9609-F4818B40B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11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F1-4B5E-9609-F4818B40B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7-4D5E-95FA-28A12DD59A7A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C7-4D5E-95FA-28A12DD59A7A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C7-4D5E-95FA-28A12DD59A7A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C7-4D5E-95FA-28A12DD59A7A}"/>
              </c:ext>
            </c:extLst>
          </c:dPt>
          <c:dPt>
            <c:idx val="4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C7-4D5E-95FA-28A12DD59A7A}"/>
              </c:ext>
            </c:extLst>
          </c:dPt>
          <c:dLbls>
            <c:dLbl>
              <c:idx val="0"/>
              <c:layout>
                <c:manualLayout>
                  <c:x val="5.4605600808971859E-2"/>
                  <c:y val="-0.14510030800360257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baseline="0" dirty="0"/>
                      <a:t>보유
</a:t>
                    </a:r>
                    <a:fld id="{4A7EA13B-9F25-4DB8-BEBE-785C302550AC}" type="PERCENTAGE">
                      <a:rPr lang="en-US" altLang="ko-KR" baseline="0"/>
                      <a:pPr/>
                      <a:t>[백분율]</a:t>
                    </a:fld>
                    <a:endParaRPr lang="ko-KR" alt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193745599578121E-2"/>
                      <c:h val="0.133027476852453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C7-4D5E-95FA-28A12DD59A7A}"/>
                </c:ext>
              </c:extLst>
            </c:dLbl>
            <c:dLbl>
              <c:idx val="1"/>
              <c:layout>
                <c:manualLayout>
                  <c:x val="-1.4771189354634904E-2"/>
                  <c:y val="2.1267436005928418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baseline="0" dirty="0"/>
                      <a:t>미 보유
</a:t>
                    </a:r>
                    <a:fld id="{95A5A791-C959-4915-BCB2-82425E84A39D}" type="PERCENTAGE">
                      <a:rPr lang="en-US" altLang="ko-KR" baseline="0" dirty="0"/>
                      <a:pPr/>
                      <a:t>[백분율]</a:t>
                    </a:fld>
                    <a:endParaRPr lang="ko-KR" alt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DC7-4D5E-95FA-28A12DD59A7A}"/>
                </c:ext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C7-4D5E-95FA-28A12DD59A7A}"/>
                </c:ext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C7-4D5E-95FA-28A12DD59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DC7-4D5E-95FA-28A12DD59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교수〮학습 및 강의</c:v>
                </c:pt>
              </c:strCache>
            </c:strRef>
          </c:tx>
          <c:spPr>
            <a:ln w="28575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8817104144127462E-2"/>
                  <c:y val="3.564686350464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C5-4145-9B03-06C133277437}"/>
                </c:ext>
              </c:extLst>
            </c:dLbl>
            <c:dLbl>
              <c:idx val="2"/>
              <c:layout>
                <c:manualLayout>
                  <c:x val="-5.3218164041030615E-2"/>
                  <c:y val="-3.4580245274867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AD-4DE8-91BA-0E6313FBE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Sheet1!$B$2:$B$4</c:f>
              <c:numCache>
                <c:formatCode>#,##0.0_ </c:formatCode>
                <c:ptCount val="3"/>
                <c:pt idx="0">
                  <c:v>70.599999999999994</c:v>
                </c:pt>
                <c:pt idx="1">
                  <c:v>76.099999999999994</c:v>
                </c:pt>
                <c:pt idx="2">
                  <c:v>80.400000000000006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AD-4DE8-91BA-0E6313FBEF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비교과지원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bevel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  <a:bevel/>
              </a:ln>
              <a:effectLst/>
            </c:spPr>
          </c:marker>
          <c:dLbls>
            <c:dLbl>
              <c:idx val="1"/>
              <c:layout>
                <c:manualLayout>
                  <c:x val="-7.6451196723113554E-2"/>
                  <c:y val="-4.877495003199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AD-4DE8-91BA-0E6313FBEF1B}"/>
                </c:ext>
              </c:extLst>
            </c:dLbl>
            <c:dLbl>
              <c:idx val="2"/>
              <c:layout>
                <c:manualLayout>
                  <c:x val="-5.2939073284465454E-2"/>
                  <c:y val="4.9957080616551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C5-4145-9B03-06C1332774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67.8</c:v>
                </c:pt>
                <c:pt idx="1">
                  <c:v>76.900000000000006</c:v>
                </c:pt>
                <c:pt idx="2">
                  <c:v>80.2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AD-4DE8-91BA-0E6313FBEF1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6741840"/>
        <c:axId val="336736744"/>
      </c:lineChart>
      <c:catAx>
        <c:axId val="33674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36736744"/>
        <c:crosses val="autoZero"/>
        <c:auto val="1"/>
        <c:lblAlgn val="ctr"/>
        <c:lblOffset val="100"/>
        <c:noMultiLvlLbl val="0"/>
      </c:catAx>
      <c:valAx>
        <c:axId val="336736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3674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의정부 캠퍼스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Sheet1!$B$2</c:f>
              <c:numCache>
                <c:formatCode>###0.0</c:formatCode>
                <c:ptCount val="1"/>
                <c:pt idx="0">
                  <c:v>74.599999999999994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4-4568-B90B-6E5D1D7ECA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동두천 캠퍼스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Sheet1!$C$2</c:f>
              <c:numCache>
                <c:formatCode>###0.0</c:formatCode>
                <c:ptCount val="1"/>
                <c:pt idx="0">
                  <c:v>73.099999999999994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14-4568-B90B-6E5D1D7ECA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9064240"/>
        <c:axId val="339061888"/>
      </c:barChart>
      <c:catAx>
        <c:axId val="339064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9061888"/>
        <c:crosses val="autoZero"/>
        <c:auto val="1"/>
        <c:lblAlgn val="ctr"/>
        <c:lblOffset val="100"/>
        <c:noMultiLvlLbl val="0"/>
      </c:catAx>
      <c:valAx>
        <c:axId val="339061888"/>
        <c:scaling>
          <c:orientation val="minMax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3906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1학년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Sheet1!$B$2</c:f>
              <c:numCache>
                <c:formatCode>###0.0</c:formatCode>
                <c:ptCount val="1"/>
                <c:pt idx="0">
                  <c:v>74.8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12-4A60-8677-C602FF23A7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2학년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Sheet1!$C$2</c:f>
              <c:numCache>
                <c:formatCode>###0.0</c:formatCode>
                <c:ptCount val="1"/>
                <c:pt idx="0">
                  <c:v>73.7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12-4A60-8677-C602FF23A7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3학년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Sheet1!$D$2</c:f>
              <c:numCache>
                <c:formatCode>###0.0</c:formatCode>
                <c:ptCount val="1"/>
                <c:pt idx="0">
                  <c:v>74.2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12-4A60-8677-C602FF23A7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4학년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Sheet1!$E$2</c:f>
              <c:numCache>
                <c:formatCode>###0.0</c:formatCode>
                <c:ptCount val="1"/>
                <c:pt idx="0">
                  <c:v>74.400000000000006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12-4A60-8677-C602FF23A7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9062280"/>
        <c:axId val="339062672"/>
      </c:barChart>
      <c:catAx>
        <c:axId val="339062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9062672"/>
        <c:crosses val="autoZero"/>
        <c:auto val="1"/>
        <c:lblAlgn val="ctr"/>
        <c:lblOffset val="100"/>
        <c:noMultiLvlLbl val="0"/>
      </c:catAx>
      <c:valAx>
        <c:axId val="339062672"/>
        <c:scaling>
          <c:orientation val="minMax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39062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남성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Sheet1!$B$2</c:f>
              <c:numCache>
                <c:formatCode>###0.0</c:formatCode>
                <c:ptCount val="1"/>
                <c:pt idx="0">
                  <c:v>74.3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81-45B8-A902-BCCAAF81CC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여성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Sheet1!$C$2</c:f>
              <c:numCache>
                <c:formatCode>###0.0</c:formatCode>
                <c:ptCount val="1"/>
                <c:pt idx="0">
                  <c:v>74.2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81-45B8-A902-BCCAAF81CC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3271168"/>
        <c:axId val="343268424"/>
      </c:barChart>
      <c:catAx>
        <c:axId val="343271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268424"/>
        <c:crosses val="autoZero"/>
        <c:auto val="1"/>
        <c:lblAlgn val="ctr"/>
        <c:lblOffset val="100"/>
        <c:noMultiLvlLbl val="0"/>
      </c:catAx>
      <c:valAx>
        <c:axId val="343268424"/>
        <c:scaling>
          <c:orientation val="minMax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4327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82-4502-9618-253317CE9DF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70-4049-A705-4BCE0E89B6E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70-4049-A705-4BCE0E89B6E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70-4049-A705-4BCE0E89B6E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70-4049-A705-4BCE0E89B6EE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70-4049-A705-4BCE0E89B6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사회과학</c:v>
                </c:pt>
                <c:pt idx="1">
                  <c:v>글로벌비즈니스</c:v>
                </c:pt>
                <c:pt idx="2">
                  <c:v>바이오생태보건</c:v>
                </c:pt>
                <c:pt idx="3">
                  <c:v>간호</c:v>
                </c:pt>
                <c:pt idx="4">
                  <c:v>과학기술융합</c:v>
                </c:pt>
                <c:pt idx="5">
                  <c:v>디자인예술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75.400000000000006</c:v>
                </c:pt>
                <c:pt idx="1">
                  <c:v>73.7</c:v>
                </c:pt>
                <c:pt idx="2">
                  <c:v>74.900000000000006</c:v>
                </c:pt>
                <c:pt idx="3">
                  <c:v>73.8</c:v>
                </c:pt>
                <c:pt idx="4">
                  <c:v>73.7</c:v>
                </c:pt>
                <c:pt idx="5">
                  <c:v>72.400000000000006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0-4810-9C8C-27B3E5E28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264896"/>
        <c:axId val="343269208"/>
      </c:barChart>
      <c:catAx>
        <c:axId val="34326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43269208"/>
        <c:crosses val="autoZero"/>
        <c:auto val="1"/>
        <c:lblAlgn val="ctr"/>
        <c:lblOffset val="100"/>
        <c:noMultiLvlLbl val="0"/>
      </c:catAx>
      <c:valAx>
        <c:axId val="343269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4326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C3D0-43AE-A8B9-EFAF1D709A60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C3D0-43AE-A8B9-EFAF1D709A60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3D0-43AE-A8B9-EFAF1D709A60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8D76-48B1-AD28-F4B79400CC0C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C3D0-43AE-A8B9-EFAF1D709A60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C3D0-43AE-A8B9-EFAF1D709A60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C3D0-43AE-A8B9-EFAF1D709A60}"/>
              </c:ext>
            </c:extLst>
          </c:dPt>
          <c:dPt>
            <c:idx val="1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3D4D-40F2-B412-8F3B9DDBA570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3D0-43AE-A8B9-EFAF1D709A60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3D0-43AE-A8B9-EFAF1D709A60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3D0-43AE-A8B9-EFAF1D709A60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3D0-43AE-A8B9-EFAF1D709A60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3D0-43AE-A8B9-EFAF1D709A60}"/>
              </c:ext>
            </c:extLst>
          </c:dPt>
          <c:dPt>
            <c:idx val="1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3D4D-40F2-B412-8F3B9DDBA570}"/>
              </c:ext>
            </c:extLst>
          </c:dPt>
          <c:dPt>
            <c:idx val="1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3D4D-40F2-B412-8F3B9DDBA570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C3D0-43AE-A8B9-EFAF1D709A60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C3D0-43AE-A8B9-EFAF1D709A60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3D0-43AE-A8B9-EFAF1D709A60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3D0-43AE-A8B9-EFAF1D709A60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3D0-43AE-A8B9-EFAF1D709A60}"/>
              </c:ext>
            </c:extLst>
          </c:dPt>
          <c:dPt>
            <c:idx val="26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C3D0-43AE-A8B9-EFAF1D709A60}"/>
              </c:ext>
            </c:extLst>
          </c:dPt>
          <c:dPt>
            <c:idx val="27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3D0-43AE-A8B9-EFAF1D709A60}"/>
              </c:ext>
            </c:extLst>
          </c:dPt>
          <c:dPt>
            <c:idx val="28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C3D0-43AE-A8B9-EFAF1D709A60}"/>
              </c:ext>
            </c:extLst>
          </c:dPt>
          <c:dPt>
            <c:idx val="2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8D76-48B1-AD28-F4B79400CC0C}"/>
              </c:ext>
            </c:extLst>
          </c:dPt>
          <c:xVal>
            <c:numRef>
              <c:f>Sheet1!$A$2:$A$31</c:f>
              <c:numCache>
                <c:formatCode>General</c:formatCode>
                <c:ptCount val="30"/>
                <c:pt idx="0">
                  <c:v>-0.17570981130067179</c:v>
                </c:pt>
                <c:pt idx="1">
                  <c:v>0.92325748928268603</c:v>
                </c:pt>
                <c:pt idx="2">
                  <c:v>1.3798630034625566E-2</c:v>
                </c:pt>
                <c:pt idx="3">
                  <c:v>0.50468133241598279</c:v>
                </c:pt>
                <c:pt idx="4">
                  <c:v>-5.7191285036797324E-2</c:v>
                </c:pt>
                <c:pt idx="5">
                  <c:v>-8.2878212388611313E-3</c:v>
                </c:pt>
                <c:pt idx="6">
                  <c:v>-0.28968697819589401</c:v>
                </c:pt>
                <c:pt idx="7">
                  <c:v>-0.24186728608265595</c:v>
                </c:pt>
                <c:pt idx="8">
                  <c:v>-6.3261070445902207E-2</c:v>
                </c:pt>
                <c:pt idx="9">
                  <c:v>0.73976701509613452</c:v>
                </c:pt>
                <c:pt idx="10">
                  <c:v>-0.3888312080747699</c:v>
                </c:pt>
                <c:pt idx="11">
                  <c:v>-0.51566257777719748</c:v>
                </c:pt>
                <c:pt idx="12">
                  <c:v>-3.9663704511558234E-2</c:v>
                </c:pt>
                <c:pt idx="13">
                  <c:v>-2.4930678643219761</c:v>
                </c:pt>
                <c:pt idx="14">
                  <c:v>-1.1855392825620312</c:v>
                </c:pt>
                <c:pt idx="15">
                  <c:v>-0.5323700762136685</c:v>
                </c:pt>
                <c:pt idx="16">
                  <c:v>-1.7739140731366416</c:v>
                </c:pt>
                <c:pt idx="17">
                  <c:v>-0.26537191733990539</c:v>
                </c:pt>
                <c:pt idx="18">
                  <c:v>-0.75305637252559243</c:v>
                </c:pt>
                <c:pt idx="19">
                  <c:v>0.36477754111787225</c:v>
                </c:pt>
                <c:pt idx="20">
                  <c:v>-4.7323304996385955</c:v>
                </c:pt>
                <c:pt idx="21">
                  <c:v>1.7030539225795518</c:v>
                </c:pt>
                <c:pt idx="22">
                  <c:v>-0.60068900188542595</c:v>
                </c:pt>
                <c:pt idx="23">
                  <c:v>0.64081089477385589</c:v>
                </c:pt>
                <c:pt idx="24">
                  <c:v>1.52701220360085</c:v>
                </c:pt>
                <c:pt idx="25">
                  <c:v>2.0829630546322284</c:v>
                </c:pt>
                <c:pt idx="26">
                  <c:v>-1.4616780795282569</c:v>
                </c:pt>
                <c:pt idx="27">
                  <c:v>1.2694777498030287</c:v>
                </c:pt>
                <c:pt idx="28">
                  <c:v>0.89511978658314761</c:v>
                </c:pt>
                <c:pt idx="29" formatCode="0.00_ ">
                  <c:v>0.18112879025782819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-0.7393423148540238</c:v>
                </c:pt>
                <c:pt idx="1">
                  <c:v>-0.58270011147787582</c:v>
                </c:pt>
                <c:pt idx="2">
                  <c:v>-1.0382117949536731</c:v>
                </c:pt>
                <c:pt idx="3">
                  <c:v>-0.57885613100142508</c:v>
                </c:pt>
                <c:pt idx="4">
                  <c:v>-2.2590633101711105E-3</c:v>
                </c:pt>
                <c:pt idx="5">
                  <c:v>-9.2592603892748288E-2</c:v>
                </c:pt>
                <c:pt idx="6">
                  <c:v>0.31294733372358197</c:v>
                </c:pt>
                <c:pt idx="7">
                  <c:v>0.28219549013106476</c:v>
                </c:pt>
                <c:pt idx="8">
                  <c:v>0.30525937283409854</c:v>
                </c:pt>
                <c:pt idx="9">
                  <c:v>-0.19061410539939547</c:v>
                </c:pt>
                <c:pt idx="10">
                  <c:v>0.30141539235765075</c:v>
                </c:pt>
                <c:pt idx="11">
                  <c:v>0.75241628249456793</c:v>
                </c:pt>
                <c:pt idx="12">
                  <c:v>9.7533756275653555E-3</c:v>
                </c:pt>
                <c:pt idx="13">
                  <c:v>1.6314326285902749</c:v>
                </c:pt>
                <c:pt idx="14">
                  <c:v>0.93041198309902651</c:v>
                </c:pt>
                <c:pt idx="15">
                  <c:v>0.68380788251119284</c:v>
                </c:pt>
                <c:pt idx="16">
                  <c:v>1.6786087523128264</c:v>
                </c:pt>
                <c:pt idx="17">
                  <c:v>0.91068629394017975</c:v>
                </c:pt>
                <c:pt idx="18">
                  <c:v>1.112495267642206</c:v>
                </c:pt>
                <c:pt idx="19">
                  <c:v>-1.4002540590536976</c:v>
                </c:pt>
                <c:pt idx="20">
                  <c:v>2.1503699895383424</c:v>
                </c:pt>
                <c:pt idx="21">
                  <c:v>-1.5859790092877444</c:v>
                </c:pt>
                <c:pt idx="22">
                  <c:v>0.3407422693115944</c:v>
                </c:pt>
                <c:pt idx="23">
                  <c:v>-0.836402821251647</c:v>
                </c:pt>
                <c:pt idx="24">
                  <c:v>-1.2976804754277054</c:v>
                </c:pt>
                <c:pt idx="25">
                  <c:v>-2.0011288980461979</c:v>
                </c:pt>
                <c:pt idx="26">
                  <c:v>0.90492032326298033</c:v>
                </c:pt>
                <c:pt idx="27">
                  <c:v>-0.9459562641184629</c:v>
                </c:pt>
                <c:pt idx="28">
                  <c:v>-0.59423205280921898</c:v>
                </c:pt>
                <c:pt idx="29" formatCode="0.00_ ">
                  <c:v>-0.42125293249319157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3D0-43AE-A8B9-EFAF1D709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289552"/>
        <c:axId val="344293472"/>
      </c:scatterChart>
      <c:valAx>
        <c:axId val="344289552"/>
        <c:scaling>
          <c:orientation val="minMax"/>
          <c:max val="5"/>
          <c:min val="-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4293472"/>
        <c:crosses val="autoZero"/>
        <c:crossBetween val="midCat"/>
      </c:valAx>
      <c:valAx>
        <c:axId val="344293472"/>
        <c:scaling>
          <c:orientation val="minMax"/>
          <c:max val="3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4289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C3D0-43AE-A8B9-EFAF1D709A60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C3D0-43AE-A8B9-EFAF1D709A60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3D0-43AE-A8B9-EFAF1D709A60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0F2A-49AC-A1CD-AB6972EE9E53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0F2A-49AC-A1CD-AB6972EE9E53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C3D0-43AE-A8B9-EFAF1D709A60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C3D0-43AE-A8B9-EFAF1D709A60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C3D0-43AE-A8B9-EFAF1D709A60}"/>
              </c:ext>
            </c:extLst>
          </c:dPt>
          <c:dPt>
            <c:idx val="1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3D4D-40F2-B412-8F3B9DDBA570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3D0-43AE-A8B9-EFAF1D709A60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3D0-43AE-A8B9-EFAF1D709A60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3D0-43AE-A8B9-EFAF1D709A60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3D0-43AE-A8B9-EFAF1D709A60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3D0-43AE-A8B9-EFAF1D709A60}"/>
              </c:ext>
            </c:extLst>
          </c:dPt>
          <c:dPt>
            <c:idx val="17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DF2-4F44-B4A3-1181BD764BC7}"/>
              </c:ext>
            </c:extLst>
          </c:dPt>
          <c:dPt>
            <c:idx val="1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3D4D-40F2-B412-8F3B9DDBA570}"/>
              </c:ext>
            </c:extLst>
          </c:dPt>
          <c:dPt>
            <c:idx val="19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3D4D-40F2-B412-8F3B9DDBA570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C3D0-43AE-A8B9-EFAF1D709A60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C3D0-43AE-A8B9-EFAF1D709A60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3D0-43AE-A8B9-EFAF1D709A60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3D0-43AE-A8B9-EFAF1D709A60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3D0-43AE-A8B9-EFAF1D709A60}"/>
              </c:ext>
            </c:extLst>
          </c:dPt>
          <c:dPt>
            <c:idx val="26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C3D0-43AE-A8B9-EFAF1D709A60}"/>
              </c:ext>
            </c:extLst>
          </c:dPt>
          <c:dPt>
            <c:idx val="27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3D0-43AE-A8B9-EFAF1D709A60}"/>
              </c:ext>
            </c:extLst>
          </c:dPt>
          <c:dPt>
            <c:idx val="28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C3D0-43AE-A8B9-EFAF1D709A60}"/>
              </c:ext>
            </c:extLst>
          </c:dPt>
          <c:dPt>
            <c:idx val="2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0F2A-49AC-A1CD-AB6972EE9E53}"/>
              </c:ext>
            </c:extLst>
          </c:dPt>
          <c:xVal>
            <c:numRef>
              <c:f>Sheet1!$A$2:$A$31</c:f>
              <c:numCache>
                <c:formatCode>General</c:formatCode>
                <c:ptCount val="30"/>
                <c:pt idx="0">
                  <c:v>-0.38443726500260211</c:v>
                </c:pt>
                <c:pt idx="1">
                  <c:v>0.48187301464450827</c:v>
                </c:pt>
                <c:pt idx="2">
                  <c:v>0.6676513255104759</c:v>
                </c:pt>
                <c:pt idx="3">
                  <c:v>0.21186352714273793</c:v>
                </c:pt>
                <c:pt idx="4">
                  <c:v>-0.39715954165569523</c:v>
                </c:pt>
                <c:pt idx="5">
                  <c:v>-0.16912844126718421</c:v>
                </c:pt>
                <c:pt idx="6">
                  <c:v>-0.51763320281631531</c:v>
                </c:pt>
                <c:pt idx="7">
                  <c:v>-0.42649587935810224</c:v>
                </c:pt>
                <c:pt idx="8">
                  <c:v>-0.43509989235326429</c:v>
                </c:pt>
                <c:pt idx="9">
                  <c:v>0.98692976354572814</c:v>
                </c:pt>
                <c:pt idx="10">
                  <c:v>-0.66988382806148328</c:v>
                </c:pt>
                <c:pt idx="11">
                  <c:v>-0.68977290756803433</c:v>
                </c:pt>
                <c:pt idx="12">
                  <c:v>-0.26047504687197126</c:v>
                </c:pt>
                <c:pt idx="13">
                  <c:v>1.030584273615099</c:v>
                </c:pt>
                <c:pt idx="14">
                  <c:v>0.59364213085963791</c:v>
                </c:pt>
                <c:pt idx="15">
                  <c:v>-0.66667818246857757</c:v>
                </c:pt>
                <c:pt idx="16">
                  <c:v>-0.35073407418841068</c:v>
                </c:pt>
                <c:pt idx="17">
                  <c:v>-0.47242615265740434</c:v>
                </c:pt>
                <c:pt idx="18">
                  <c:v>-0.16710528920071394</c:v>
                </c:pt>
                <c:pt idx="19">
                  <c:v>1.1422020690080745</c:v>
                </c:pt>
                <c:pt idx="20">
                  <c:v>-3.8421607394234774</c:v>
                </c:pt>
                <c:pt idx="21">
                  <c:v>1.4842010694605214</c:v>
                </c:pt>
                <c:pt idx="22">
                  <c:v>-0.60972775581908722</c:v>
                </c:pt>
                <c:pt idx="23">
                  <c:v>0.97144936087198541</c:v>
                </c:pt>
                <c:pt idx="24">
                  <c:v>1.0780652937908826</c:v>
                </c:pt>
                <c:pt idx="25">
                  <c:v>0.71653222087503543</c:v>
                </c:pt>
                <c:pt idx="26">
                  <c:v>-1.1672709640215468</c:v>
                </c:pt>
                <c:pt idx="27">
                  <c:v>1.0256307348484841</c:v>
                </c:pt>
                <c:pt idx="28">
                  <c:v>0.61782255804127018</c:v>
                </c:pt>
                <c:pt idx="29" formatCode="0.00_ ">
                  <c:v>0.21774182051942403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-0.70660128882465889</c:v>
                </c:pt>
                <c:pt idx="1">
                  <c:v>-0.82594010863504763</c:v>
                </c:pt>
                <c:pt idx="2">
                  <c:v>-1.2245825493868587</c:v>
                </c:pt>
                <c:pt idx="3">
                  <c:v>-0.71421866022801228</c:v>
                </c:pt>
                <c:pt idx="4">
                  <c:v>-4.3889970075253769E-2</c:v>
                </c:pt>
                <c:pt idx="5">
                  <c:v>-0.13529842781435023</c:v>
                </c:pt>
                <c:pt idx="6">
                  <c:v>0.10845745954578272</c:v>
                </c:pt>
                <c:pt idx="7">
                  <c:v>0.28111787974333502</c:v>
                </c:pt>
                <c:pt idx="8">
                  <c:v>0.26080488912110333</c:v>
                </c:pt>
                <c:pt idx="9">
                  <c:v>-0.16576791373246405</c:v>
                </c:pt>
                <c:pt idx="10">
                  <c:v>0.72800367315819925</c:v>
                </c:pt>
                <c:pt idx="11">
                  <c:v>0.72800367319882475</c:v>
                </c:pt>
                <c:pt idx="12">
                  <c:v>0.52487376707807698</c:v>
                </c:pt>
                <c:pt idx="13">
                  <c:v>-0.43999328699547274</c:v>
                </c:pt>
                <c:pt idx="14">
                  <c:v>-0.16576791373246405</c:v>
                </c:pt>
                <c:pt idx="15">
                  <c:v>0.60851549312779663</c:v>
                </c:pt>
                <c:pt idx="16">
                  <c:v>1.0530115229920192</c:v>
                </c:pt>
                <c:pt idx="17">
                  <c:v>0.53682258508518099</c:v>
                </c:pt>
                <c:pt idx="18">
                  <c:v>0.82956862625919781</c:v>
                </c:pt>
                <c:pt idx="19">
                  <c:v>1.7436532038025603</c:v>
                </c:pt>
                <c:pt idx="20">
                  <c:v>2.7593027344062957</c:v>
                </c:pt>
                <c:pt idx="21">
                  <c:v>-1.7044769525971248</c:v>
                </c:pt>
                <c:pt idx="22">
                  <c:v>0.61192944110080727</c:v>
                </c:pt>
                <c:pt idx="23">
                  <c:v>-0.59234071658603138</c:v>
                </c:pt>
                <c:pt idx="24">
                  <c:v>-1.6587727237199577</c:v>
                </c:pt>
                <c:pt idx="25">
                  <c:v>-1.4743521510576993</c:v>
                </c:pt>
                <c:pt idx="26">
                  <c:v>1.2967674103369158</c:v>
                </c:pt>
                <c:pt idx="27">
                  <c:v>-0.86656608984904182</c:v>
                </c:pt>
                <c:pt idx="28">
                  <c:v>-0.80562711801281772</c:v>
                </c:pt>
                <c:pt idx="29" formatCode="0.00_ ">
                  <c:v>-0.54663648770886508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3D0-43AE-A8B9-EFAF1D709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291904"/>
        <c:axId val="344292296"/>
      </c:scatterChart>
      <c:valAx>
        <c:axId val="344291904"/>
        <c:scaling>
          <c:orientation val="minMax"/>
          <c:max val="5"/>
          <c:min val="-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4292296"/>
        <c:crosses val="autoZero"/>
        <c:crossBetween val="midCat"/>
      </c:valAx>
      <c:valAx>
        <c:axId val="344292296"/>
        <c:scaling>
          <c:orientation val="minMax"/>
          <c:max val="3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4291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C3D0-43AE-A8B9-EFAF1D709A60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C3D0-43AE-A8B9-EFAF1D709A60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3D0-43AE-A8B9-EFAF1D709A60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2889-4F08-AF60-200BF118C901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C3D0-43AE-A8B9-EFAF1D709A60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C3D0-43AE-A8B9-EFAF1D709A60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C3D0-43AE-A8B9-EFAF1D709A60}"/>
              </c:ext>
            </c:extLst>
          </c:dPt>
          <c:dPt>
            <c:idx val="1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3D4D-40F2-B412-8F3B9DDBA570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3D0-43AE-A8B9-EFAF1D709A60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3D0-43AE-A8B9-EFAF1D709A60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3D0-43AE-A8B9-EFAF1D709A60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3D0-43AE-A8B9-EFAF1D709A60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3D0-43AE-A8B9-EFAF1D709A60}"/>
              </c:ext>
            </c:extLst>
          </c:dPt>
          <c:dPt>
            <c:idx val="1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3D4D-40F2-B412-8F3B9DDBA570}"/>
              </c:ext>
            </c:extLst>
          </c:dPt>
          <c:dPt>
            <c:idx val="1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3D4D-40F2-B412-8F3B9DDBA570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C3D0-43AE-A8B9-EFAF1D709A60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C3D0-43AE-A8B9-EFAF1D709A60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3D0-43AE-A8B9-EFAF1D709A60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3D0-43AE-A8B9-EFAF1D709A60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3D0-43AE-A8B9-EFAF1D709A60}"/>
              </c:ext>
            </c:extLst>
          </c:dPt>
          <c:dPt>
            <c:idx val="26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C3D0-43AE-A8B9-EFAF1D709A60}"/>
              </c:ext>
            </c:extLst>
          </c:dPt>
          <c:dPt>
            <c:idx val="27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3D0-43AE-A8B9-EFAF1D709A60}"/>
              </c:ext>
            </c:extLst>
          </c:dPt>
          <c:dPt>
            <c:idx val="28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C3D0-43AE-A8B9-EFAF1D709A60}"/>
              </c:ext>
            </c:extLst>
          </c:dPt>
          <c:dPt>
            <c:idx val="29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2889-4F08-AF60-200BF118C901}"/>
              </c:ext>
            </c:extLst>
          </c:dPt>
          <c:xVal>
            <c:numRef>
              <c:f>Sheet1!$A$2:$A$31</c:f>
              <c:numCache>
                <c:formatCode>General</c:formatCode>
                <c:ptCount val="30"/>
                <c:pt idx="0">
                  <c:v>-0.2720944426187541</c:v>
                </c:pt>
                <c:pt idx="1">
                  <c:v>0.31995854469882323</c:v>
                </c:pt>
                <c:pt idx="2">
                  <c:v>0.11591089544387997</c:v>
                </c:pt>
                <c:pt idx="3">
                  <c:v>0.15924045414779145</c:v>
                </c:pt>
                <c:pt idx="4">
                  <c:v>-0.71627812342766828</c:v>
                </c:pt>
                <c:pt idx="5">
                  <c:v>8.5935035646956592E-2</c:v>
                </c:pt>
                <c:pt idx="6">
                  <c:v>-0.50404255977898915</c:v>
                </c:pt>
                <c:pt idx="7">
                  <c:v>-0.41699073761574701</c:v>
                </c:pt>
                <c:pt idx="8">
                  <c:v>-0.4992108626016305</c:v>
                </c:pt>
                <c:pt idx="9">
                  <c:v>0.31268739204126744</c:v>
                </c:pt>
                <c:pt idx="10">
                  <c:v>-0.91622599635341584</c:v>
                </c:pt>
                <c:pt idx="11">
                  <c:v>0.3119590722556389</c:v>
                </c:pt>
                <c:pt idx="12">
                  <c:v>-0.9357179514710805</c:v>
                </c:pt>
                <c:pt idx="13">
                  <c:v>-1.4929585634496607</c:v>
                </c:pt>
                <c:pt idx="14">
                  <c:v>-1.5240315124792905</c:v>
                </c:pt>
                <c:pt idx="15">
                  <c:v>-0.99753202320622125</c:v>
                </c:pt>
                <c:pt idx="16">
                  <c:v>-0.17172524934218306</c:v>
                </c:pt>
                <c:pt idx="17">
                  <c:v>-0.72194386212216199</c:v>
                </c:pt>
                <c:pt idx="18">
                  <c:v>-0.17159704621192748</c:v>
                </c:pt>
                <c:pt idx="19">
                  <c:v>1.8200998927284899</c:v>
                </c:pt>
                <c:pt idx="20">
                  <c:v>-1.508287610973573</c:v>
                </c:pt>
                <c:pt idx="21">
                  <c:v>1.6647853284510301</c:v>
                </c:pt>
                <c:pt idx="22">
                  <c:v>-0.76281467841950068</c:v>
                </c:pt>
                <c:pt idx="23">
                  <c:v>0.63811168744670832</c:v>
                </c:pt>
                <c:pt idx="24">
                  <c:v>1.1561724551848647</c:v>
                </c:pt>
                <c:pt idx="25">
                  <c:v>2.7326473474764987</c:v>
                </c:pt>
                <c:pt idx="26">
                  <c:v>1.2523220945411255</c:v>
                </c:pt>
                <c:pt idx="27">
                  <c:v>0.84248622870650824</c:v>
                </c:pt>
                <c:pt idx="28">
                  <c:v>0.32314796435606946</c:v>
                </c:pt>
                <c:pt idx="29" formatCode="0.00_ ">
                  <c:v>-0.12401317305387619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-0.4637164557844034</c:v>
                </c:pt>
                <c:pt idx="1">
                  <c:v>-0.4073848492297753</c:v>
                </c:pt>
                <c:pt idx="2">
                  <c:v>-1.2049218049237287</c:v>
                </c:pt>
                <c:pt idx="3">
                  <c:v>-0.35994770689482369</c:v>
                </c:pt>
                <c:pt idx="4">
                  <c:v>0.17767323971030743</c:v>
                </c:pt>
                <c:pt idx="5">
                  <c:v>8.4775502630280011E-2</c:v>
                </c:pt>
                <c:pt idx="6">
                  <c:v>0.71924728147148509</c:v>
                </c:pt>
                <c:pt idx="7">
                  <c:v>0.59274823520343822</c:v>
                </c:pt>
                <c:pt idx="8">
                  <c:v>0.73703620989897767</c:v>
                </c:pt>
                <c:pt idx="9">
                  <c:v>0.34370323794195401</c:v>
                </c:pt>
                <c:pt idx="10">
                  <c:v>0.87341799415199073</c:v>
                </c:pt>
                <c:pt idx="11">
                  <c:v>0.73859664221301657</c:v>
                </c:pt>
                <c:pt idx="12">
                  <c:v>-0.24728449379741807</c:v>
                </c:pt>
                <c:pt idx="13">
                  <c:v>1.3715079887876165</c:v>
                </c:pt>
                <c:pt idx="14">
                  <c:v>0.81300276568550056</c:v>
                </c:pt>
                <c:pt idx="15">
                  <c:v>0.89649552285533174</c:v>
                </c:pt>
                <c:pt idx="16">
                  <c:v>1.5565128439401932</c:v>
                </c:pt>
                <c:pt idx="17">
                  <c:v>0.67027990877382193</c:v>
                </c:pt>
                <c:pt idx="18">
                  <c:v>0.78285617693851228</c:v>
                </c:pt>
                <c:pt idx="19">
                  <c:v>-1.5526641461075268</c:v>
                </c:pt>
                <c:pt idx="20">
                  <c:v>1.6027640577283364</c:v>
                </c:pt>
                <c:pt idx="21">
                  <c:v>-1.943162332696021</c:v>
                </c:pt>
                <c:pt idx="22">
                  <c:v>0.64510855749383678</c:v>
                </c:pt>
                <c:pt idx="23">
                  <c:v>-1.0181380569331506</c:v>
                </c:pt>
                <c:pt idx="24">
                  <c:v>-1.4925094804012928</c:v>
                </c:pt>
                <c:pt idx="25">
                  <c:v>-2.1151219737032263</c:v>
                </c:pt>
                <c:pt idx="26">
                  <c:v>8.3143192423234969E-3</c:v>
                </c:pt>
                <c:pt idx="27">
                  <c:v>-1.024067699726501</c:v>
                </c:pt>
                <c:pt idx="28">
                  <c:v>-0.35994770687109695</c:v>
                </c:pt>
                <c:pt idx="29" formatCode="0.00_ ">
                  <c:v>-0.42517377759797553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3D0-43AE-A8B9-EFAF1D709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290336"/>
        <c:axId val="344293080"/>
      </c:scatterChart>
      <c:valAx>
        <c:axId val="344290336"/>
        <c:scaling>
          <c:orientation val="minMax"/>
          <c:max val="5"/>
          <c:min val="-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4293080"/>
        <c:crosses val="autoZero"/>
        <c:crossBetween val="midCat"/>
      </c:valAx>
      <c:valAx>
        <c:axId val="344293080"/>
        <c:scaling>
          <c:orientation val="minMax"/>
          <c:max val="3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4290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C3D0-43AE-A8B9-EFAF1D709A60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C3D0-43AE-A8B9-EFAF1D709A60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3D0-43AE-A8B9-EFAF1D709A60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0A3-4F85-B02A-EC9038BE4DB4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0A3-4F85-B02A-EC9038BE4DB4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C3D0-43AE-A8B9-EFAF1D709A60}"/>
              </c:ext>
            </c:extLst>
          </c:dPt>
          <c:dPt>
            <c:idx val="6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0A3-4F85-B02A-EC9038BE4DB4}"/>
              </c:ext>
            </c:extLst>
          </c:dPt>
          <c:dPt>
            <c:idx val="7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0A3-4F85-B02A-EC9038BE4DB4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C3D0-43AE-A8B9-EFAF1D709A60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C3D0-43AE-A8B9-EFAF1D709A60}"/>
              </c:ext>
            </c:extLst>
          </c:dPt>
          <c:dPt>
            <c:idx val="1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3D4D-40F2-B412-8F3B9DDBA570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3D0-43AE-A8B9-EFAF1D709A60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3D0-43AE-A8B9-EFAF1D709A60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3D0-43AE-A8B9-EFAF1D709A60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3D0-43AE-A8B9-EFAF1D709A60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3D0-43AE-A8B9-EFAF1D709A60}"/>
              </c:ext>
            </c:extLst>
          </c:dPt>
          <c:dPt>
            <c:idx val="1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3D4D-40F2-B412-8F3B9DDBA570}"/>
              </c:ext>
            </c:extLst>
          </c:dPt>
          <c:dPt>
            <c:idx val="1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3D4D-40F2-B412-8F3B9DDBA570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C3D0-43AE-A8B9-EFAF1D709A60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C3D0-43AE-A8B9-EFAF1D709A60}"/>
              </c:ext>
            </c:extLst>
          </c:dPt>
          <c:dPt>
            <c:idx val="22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0A3-4F85-B02A-EC9038BE4DB4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3D0-43AE-A8B9-EFAF1D709A60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3D0-43AE-A8B9-EFAF1D709A60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3D0-43AE-A8B9-EFAF1D709A60}"/>
              </c:ext>
            </c:extLst>
          </c:dPt>
          <c:dPt>
            <c:idx val="26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C3D0-43AE-A8B9-EFAF1D709A60}"/>
              </c:ext>
            </c:extLst>
          </c:dPt>
          <c:dPt>
            <c:idx val="27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3D0-43AE-A8B9-EFAF1D709A60}"/>
              </c:ext>
            </c:extLst>
          </c:dPt>
          <c:dPt>
            <c:idx val="28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C3D0-43AE-A8B9-EFAF1D709A60}"/>
              </c:ext>
            </c:extLst>
          </c:dPt>
          <c:dPt>
            <c:idx val="29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3F0A-4BEE-BBDF-80CDDBE6AA51}"/>
              </c:ext>
            </c:extLst>
          </c:dPt>
          <c:xVal>
            <c:numRef>
              <c:f>Sheet1!$A$2:$A$31</c:f>
              <c:numCache>
                <c:formatCode>General</c:formatCode>
                <c:ptCount val="30"/>
                <c:pt idx="0">
                  <c:v>-0.51685531764292347</c:v>
                </c:pt>
                <c:pt idx="1">
                  <c:v>-2.4616391420290741E-2</c:v>
                </c:pt>
                <c:pt idx="2">
                  <c:v>-0.2080779207820144</c:v>
                </c:pt>
                <c:pt idx="3">
                  <c:v>3.2996795818884005E-2</c:v>
                </c:pt>
                <c:pt idx="4">
                  <c:v>-0.54984829191009366</c:v>
                </c:pt>
                <c:pt idx="5">
                  <c:v>-0.65747461752666403</c:v>
                </c:pt>
                <c:pt idx="6">
                  <c:v>-0.43490603935666139</c:v>
                </c:pt>
                <c:pt idx="7">
                  <c:v>-0.64048038465517698</c:v>
                </c:pt>
                <c:pt idx="8">
                  <c:v>-1.1700959918709086</c:v>
                </c:pt>
                <c:pt idx="9">
                  <c:v>6.7489327703361565E-2</c:v>
                </c:pt>
                <c:pt idx="10">
                  <c:v>-0.56152790180985446</c:v>
                </c:pt>
                <c:pt idx="11">
                  <c:v>-1.4035259584784998</c:v>
                </c:pt>
                <c:pt idx="12">
                  <c:v>0.30437315277260746</c:v>
                </c:pt>
                <c:pt idx="14">
                  <c:v>-1.5708567364395791</c:v>
                </c:pt>
                <c:pt idx="15">
                  <c:v>1.1071270489695431</c:v>
                </c:pt>
                <c:pt idx="16">
                  <c:v>-0.1524757289725322</c:v>
                </c:pt>
                <c:pt idx="17">
                  <c:v>-0.7324001031313051</c:v>
                </c:pt>
                <c:pt idx="18">
                  <c:v>-1.8094113406472134</c:v>
                </c:pt>
                <c:pt idx="19">
                  <c:v>1.8556459079752736</c:v>
                </c:pt>
                <c:pt idx="20">
                  <c:v>-4.4810901867887747</c:v>
                </c:pt>
                <c:pt idx="21">
                  <c:v>1.746806919270022</c:v>
                </c:pt>
                <c:pt idx="22">
                  <c:v>-0.18755923766229293</c:v>
                </c:pt>
                <c:pt idx="23">
                  <c:v>0.23628081264148096</c:v>
                </c:pt>
                <c:pt idx="24">
                  <c:v>1.3252250529136125</c:v>
                </c:pt>
                <c:pt idx="25">
                  <c:v>2.3665059770463737</c:v>
                </c:pt>
                <c:pt idx="26">
                  <c:v>0.10168228215318967</c:v>
                </c:pt>
                <c:pt idx="27">
                  <c:v>0.78753154940889203</c:v>
                </c:pt>
                <c:pt idx="28">
                  <c:v>0.70862329399932578</c:v>
                </c:pt>
                <c:pt idx="29" formatCode="0.00_ ">
                  <c:v>-2.0176158366558852E-2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-0.54331341602015892</c:v>
                </c:pt>
                <c:pt idx="1">
                  <c:v>-0.27363849274821223</c:v>
                </c:pt>
                <c:pt idx="2">
                  <c:v>-0.73807863840487142</c:v>
                </c:pt>
                <c:pt idx="3">
                  <c:v>-0.51334953577313314</c:v>
                </c:pt>
                <c:pt idx="4">
                  <c:v>-9.3855210546938544E-2</c:v>
                </c:pt>
                <c:pt idx="5">
                  <c:v>0.14585583241805491</c:v>
                </c:pt>
                <c:pt idx="6">
                  <c:v>0.28568727411017786</c:v>
                </c:pt>
                <c:pt idx="7">
                  <c:v>0.18580767286727501</c:v>
                </c:pt>
                <c:pt idx="8">
                  <c:v>0.89495284159002564</c:v>
                </c:pt>
                <c:pt idx="9">
                  <c:v>0.48544647656602374</c:v>
                </c:pt>
                <c:pt idx="10">
                  <c:v>0.74513343969570367</c:v>
                </c:pt>
                <c:pt idx="11">
                  <c:v>1.3358499384169564</c:v>
                </c:pt>
                <c:pt idx="12">
                  <c:v>0.93989866214034368</c:v>
                </c:pt>
                <c:pt idx="14">
                  <c:v>1.5866190800588111</c:v>
                </c:pt>
                <c:pt idx="15">
                  <c:v>0.38556687535308543</c:v>
                </c:pt>
                <c:pt idx="16">
                  <c:v>1.4942304489276019</c:v>
                </c:pt>
                <c:pt idx="17">
                  <c:v>0.38556687535308543</c:v>
                </c:pt>
                <c:pt idx="18">
                  <c:v>1.4942304489276019</c:v>
                </c:pt>
                <c:pt idx="19">
                  <c:v>-0.93097111826665291</c:v>
                </c:pt>
                <c:pt idx="20">
                  <c:v>0.38556687535308543</c:v>
                </c:pt>
                <c:pt idx="21">
                  <c:v>-1.9516157932634619</c:v>
                </c:pt>
                <c:pt idx="22">
                  <c:v>-2.5049262925724E-2</c:v>
                </c:pt>
                <c:pt idx="23">
                  <c:v>-0.96280774115646151</c:v>
                </c:pt>
                <c:pt idx="24">
                  <c:v>-1.9815796736303419</c:v>
                </c:pt>
                <c:pt idx="25">
                  <c:v>-2.3692941256502587</c:v>
                </c:pt>
                <c:pt idx="26">
                  <c:v>0.54394738586372926</c:v>
                </c:pt>
                <c:pt idx="27">
                  <c:v>-0.72309669822143108</c:v>
                </c:pt>
                <c:pt idx="28">
                  <c:v>-0.1537829712507324</c:v>
                </c:pt>
                <c:pt idx="29" formatCode="0.00_ ">
                  <c:v>-3.3927449783217163E-2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3D0-43AE-A8B9-EFAF1D709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659744"/>
        <c:axId val="348667192"/>
      </c:scatterChart>
      <c:valAx>
        <c:axId val="348659744"/>
        <c:scaling>
          <c:orientation val="minMax"/>
          <c:max val="5"/>
          <c:min val="-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8667192"/>
        <c:crosses val="autoZero"/>
        <c:crossBetween val="midCat"/>
      </c:valAx>
      <c:valAx>
        <c:axId val="348667192"/>
        <c:scaling>
          <c:orientation val="minMax"/>
          <c:max val="3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8659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C3D0-43AE-A8B9-EFAF1D709A60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C3D0-43AE-A8B9-EFAF1D709A60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3D0-43AE-A8B9-EFAF1D709A60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0A3-4F85-B02A-EC9038BE4DB4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0A3-4F85-B02A-EC9038BE4DB4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C3D0-43AE-A8B9-EFAF1D709A60}"/>
              </c:ext>
            </c:extLst>
          </c:dPt>
          <c:dPt>
            <c:idx val="6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0A3-4F85-B02A-EC9038BE4DB4}"/>
              </c:ext>
            </c:extLst>
          </c:dPt>
          <c:dPt>
            <c:idx val="7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0A3-4F85-B02A-EC9038BE4DB4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C3D0-43AE-A8B9-EFAF1D709A60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C3D0-43AE-A8B9-EFAF1D709A60}"/>
              </c:ext>
            </c:extLst>
          </c:dPt>
          <c:dPt>
            <c:idx val="1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3D4D-40F2-B412-8F3B9DDBA570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3D0-43AE-A8B9-EFAF1D709A60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3D0-43AE-A8B9-EFAF1D709A60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3D0-43AE-A8B9-EFAF1D709A60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3D0-43AE-A8B9-EFAF1D709A60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3D0-43AE-A8B9-EFAF1D709A60}"/>
              </c:ext>
            </c:extLst>
          </c:dPt>
          <c:dPt>
            <c:idx val="16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20F4-42E6-94F4-2E20FB9FF231}"/>
              </c:ext>
            </c:extLst>
          </c:dPt>
          <c:dPt>
            <c:idx val="17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20F4-42E6-94F4-2E20FB9FF231}"/>
              </c:ext>
            </c:extLst>
          </c:dPt>
          <c:dPt>
            <c:idx val="18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3D4D-40F2-B412-8F3B9DDBA570}"/>
              </c:ext>
            </c:extLst>
          </c:dPt>
          <c:dPt>
            <c:idx val="1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3D4D-40F2-B412-8F3B9DDBA570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C3D0-43AE-A8B9-EFAF1D709A60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C3D0-43AE-A8B9-EFAF1D709A60}"/>
              </c:ext>
            </c:extLst>
          </c:dPt>
          <c:dPt>
            <c:idx val="22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0A3-4F85-B02A-EC9038BE4DB4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3D0-43AE-A8B9-EFAF1D709A60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3D0-43AE-A8B9-EFAF1D709A60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3D0-43AE-A8B9-EFAF1D709A60}"/>
              </c:ext>
            </c:extLst>
          </c:dPt>
          <c:dPt>
            <c:idx val="26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C3D0-43AE-A8B9-EFAF1D709A60}"/>
              </c:ext>
            </c:extLst>
          </c:dPt>
          <c:dPt>
            <c:idx val="27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3D0-43AE-A8B9-EFAF1D709A60}"/>
              </c:ext>
            </c:extLst>
          </c:dPt>
          <c:dPt>
            <c:idx val="28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C3D0-43AE-A8B9-EFAF1D709A60}"/>
              </c:ext>
            </c:extLst>
          </c:dPt>
          <c:dPt>
            <c:idx val="29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4942-4982-BD85-542A19B2EE3F}"/>
              </c:ext>
            </c:extLst>
          </c:dPt>
          <c:xVal>
            <c:numRef>
              <c:f>Sheet1!$A$2:$A$31</c:f>
              <c:numCache>
                <c:formatCode>General</c:formatCode>
                <c:ptCount val="30"/>
                <c:pt idx="0">
                  <c:v>-0.61858264730289036</c:v>
                </c:pt>
                <c:pt idx="1">
                  <c:v>5.9560931689600624E-2</c:v>
                </c:pt>
                <c:pt idx="2">
                  <c:v>6.5858396103176647E-2</c:v>
                </c:pt>
                <c:pt idx="3">
                  <c:v>0.46097476674190735</c:v>
                </c:pt>
                <c:pt idx="4">
                  <c:v>-1.1451068529560322</c:v>
                </c:pt>
                <c:pt idx="5">
                  <c:v>-0.64931976488252663</c:v>
                </c:pt>
                <c:pt idx="6">
                  <c:v>0.11408168831452714</c:v>
                </c:pt>
                <c:pt idx="7">
                  <c:v>-0.41787819539530985</c:v>
                </c:pt>
                <c:pt idx="8">
                  <c:v>5.0180048826568374E-2</c:v>
                </c:pt>
                <c:pt idx="9">
                  <c:v>0.36919233340954033</c:v>
                </c:pt>
                <c:pt idx="10">
                  <c:v>-0.83926808276834652</c:v>
                </c:pt>
                <c:pt idx="11">
                  <c:v>-0.27788085028857445</c:v>
                </c:pt>
                <c:pt idx="12">
                  <c:v>-0.11002652827356149</c:v>
                </c:pt>
                <c:pt idx="13">
                  <c:v>-0.72128415970657356</c:v>
                </c:pt>
                <c:pt idx="14">
                  <c:v>-2.1285862643066897</c:v>
                </c:pt>
                <c:pt idx="15">
                  <c:v>-0.18786110482618246</c:v>
                </c:pt>
                <c:pt idx="16">
                  <c:v>2.2895905206123421</c:v>
                </c:pt>
                <c:pt idx="17">
                  <c:v>-0.99984693126480939</c:v>
                </c:pt>
                <c:pt idx="18">
                  <c:v>-0.47116681354063078</c:v>
                </c:pt>
                <c:pt idx="19">
                  <c:v>2.0029965635133946</c:v>
                </c:pt>
                <c:pt idx="20">
                  <c:v>-0.17378750885552405</c:v>
                </c:pt>
                <c:pt idx="21">
                  <c:v>1.2908839022069516</c:v>
                </c:pt>
                <c:pt idx="22">
                  <c:v>-1.6434173697953161</c:v>
                </c:pt>
                <c:pt idx="23">
                  <c:v>0.18222413050751979</c:v>
                </c:pt>
                <c:pt idx="24">
                  <c:v>1.2107055461932319</c:v>
                </c:pt>
                <c:pt idx="25">
                  <c:v>2.158525509097466</c:v>
                </c:pt>
                <c:pt idx="26">
                  <c:v>-0.47635560299826146</c:v>
                </c:pt>
                <c:pt idx="27">
                  <c:v>0.2532581235347573</c:v>
                </c:pt>
                <c:pt idx="28">
                  <c:v>0.36698988601556909</c:v>
                </c:pt>
                <c:pt idx="29">
                  <c:v>-1.4653669605335639E-2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-0.30511393053223268</c:v>
                </c:pt>
                <c:pt idx="1">
                  <c:v>0.12917074021527394</c:v>
                </c:pt>
                <c:pt idx="2">
                  <c:v>-1.4194699155869699</c:v>
                </c:pt>
                <c:pt idx="3">
                  <c:v>-0.51394017654851243</c:v>
                </c:pt>
                <c:pt idx="4">
                  <c:v>0.93490740605494671</c:v>
                </c:pt>
                <c:pt idx="5">
                  <c:v>0.45442223836702789</c:v>
                </c:pt>
                <c:pt idx="6">
                  <c:v>0.53573511289388898</c:v>
                </c:pt>
                <c:pt idx="7">
                  <c:v>0.79445789549848433</c:v>
                </c:pt>
                <c:pt idx="8">
                  <c:v>0.67618462345034713</c:v>
                </c:pt>
                <c:pt idx="9">
                  <c:v>0.75010541847073298</c:v>
                </c:pt>
                <c:pt idx="10">
                  <c:v>1.3932163352345213</c:v>
                </c:pt>
                <c:pt idx="11">
                  <c:v>1.1485385036778122</c:v>
                </c:pt>
                <c:pt idx="12">
                  <c:v>0.39983457434652808</c:v>
                </c:pt>
                <c:pt idx="13">
                  <c:v>0.55865055935619479</c:v>
                </c:pt>
                <c:pt idx="14">
                  <c:v>1.4987844706187703</c:v>
                </c:pt>
                <c:pt idx="15">
                  <c:v>0.73561694265268041</c:v>
                </c:pt>
                <c:pt idx="16">
                  <c:v>-1.2420600075203201</c:v>
                </c:pt>
                <c:pt idx="17">
                  <c:v>0.44395012573810555</c:v>
                </c:pt>
                <c:pt idx="18">
                  <c:v>-0.50768533999442045</c:v>
                </c:pt>
                <c:pt idx="19">
                  <c:v>-0.87920130492775161</c:v>
                </c:pt>
                <c:pt idx="20">
                  <c:v>4.9201880169343667E-2</c:v>
                </c:pt>
                <c:pt idx="21">
                  <c:v>-1.6634085391786155</c:v>
                </c:pt>
                <c:pt idx="22">
                  <c:v>1.3347088123205426</c:v>
                </c:pt>
                <c:pt idx="23">
                  <c:v>-0.69874216406620637</c:v>
                </c:pt>
                <c:pt idx="24">
                  <c:v>-1.8297303279911039</c:v>
                </c:pt>
                <c:pt idx="25">
                  <c:v>-2.4096153732408783</c:v>
                </c:pt>
                <c:pt idx="26">
                  <c:v>0.60780788804966634</c:v>
                </c:pt>
                <c:pt idx="27">
                  <c:v>-0.85397583362452067</c:v>
                </c:pt>
                <c:pt idx="28">
                  <c:v>-9.9983724341247263E-2</c:v>
                </c:pt>
                <c:pt idx="29">
                  <c:v>-2.2366889562089078E-2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3D0-43AE-A8B9-EFAF1D709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661312"/>
        <c:axId val="348662096"/>
      </c:scatterChart>
      <c:valAx>
        <c:axId val="348661312"/>
        <c:scaling>
          <c:orientation val="minMax"/>
          <c:max val="5"/>
          <c:min val="-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8662096"/>
        <c:crosses val="autoZero"/>
        <c:crossBetween val="midCat"/>
      </c:valAx>
      <c:valAx>
        <c:axId val="348662096"/>
        <c:scaling>
          <c:orientation val="minMax"/>
          <c:max val="3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8661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C3D0-43AE-A8B9-EFAF1D709A60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C3D0-43AE-A8B9-EFAF1D709A60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3D0-43AE-A8B9-EFAF1D709A60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0A3-4F85-B02A-EC9038BE4DB4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0A3-4F85-B02A-EC9038BE4DB4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C3D0-43AE-A8B9-EFAF1D709A60}"/>
              </c:ext>
            </c:extLst>
          </c:dPt>
          <c:dPt>
            <c:idx val="6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0A3-4F85-B02A-EC9038BE4DB4}"/>
              </c:ext>
            </c:extLst>
          </c:dPt>
          <c:dPt>
            <c:idx val="7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0A3-4F85-B02A-EC9038BE4DB4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C3D0-43AE-A8B9-EFAF1D709A60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C3D0-43AE-A8B9-EFAF1D709A60}"/>
              </c:ext>
            </c:extLst>
          </c:dPt>
          <c:dPt>
            <c:idx val="1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3D4D-40F2-B412-8F3B9DDBA570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3D0-43AE-A8B9-EFAF1D709A60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3D0-43AE-A8B9-EFAF1D709A60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3D0-43AE-A8B9-EFAF1D709A60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3D0-43AE-A8B9-EFAF1D709A60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3D0-43AE-A8B9-EFAF1D709A60}"/>
              </c:ext>
            </c:extLst>
          </c:dPt>
          <c:dPt>
            <c:idx val="16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20F4-42E6-94F4-2E20FB9FF231}"/>
              </c:ext>
            </c:extLst>
          </c:dPt>
          <c:dPt>
            <c:idx val="17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20F4-42E6-94F4-2E20FB9FF231}"/>
              </c:ext>
            </c:extLst>
          </c:dPt>
          <c:dPt>
            <c:idx val="18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3D4D-40F2-B412-8F3B9DDBA570}"/>
              </c:ext>
            </c:extLst>
          </c:dPt>
          <c:dPt>
            <c:idx val="1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3D4D-40F2-B412-8F3B9DDBA570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C3D0-43AE-A8B9-EFAF1D709A60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C3D0-43AE-A8B9-EFAF1D709A60}"/>
              </c:ext>
            </c:extLst>
          </c:dPt>
          <c:dPt>
            <c:idx val="22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0A3-4F85-B02A-EC9038BE4DB4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3D0-43AE-A8B9-EFAF1D709A60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3D0-43AE-A8B9-EFAF1D709A60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3D0-43AE-A8B9-EFAF1D709A60}"/>
              </c:ext>
            </c:extLst>
          </c:dPt>
          <c:dPt>
            <c:idx val="26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C3D0-43AE-A8B9-EFAF1D709A60}"/>
              </c:ext>
            </c:extLst>
          </c:dPt>
          <c:dPt>
            <c:idx val="27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3D0-43AE-A8B9-EFAF1D709A60}"/>
              </c:ext>
            </c:extLst>
          </c:dPt>
          <c:dPt>
            <c:idx val="28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C3D0-43AE-A8B9-EFAF1D709A60}"/>
              </c:ext>
            </c:extLst>
          </c:dPt>
          <c:dPt>
            <c:idx val="29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179F-487F-90D9-444310A68BB8}"/>
              </c:ext>
            </c:extLst>
          </c:dPt>
          <c:xVal>
            <c:numRef>
              <c:f>Sheet1!$A$2:$A$31</c:f>
              <c:numCache>
                <c:formatCode>General</c:formatCode>
                <c:ptCount val="30"/>
                <c:pt idx="0">
                  <c:v>-0.29834487420226435</c:v>
                </c:pt>
                <c:pt idx="1">
                  <c:v>0.11127986368092078</c:v>
                </c:pt>
                <c:pt idx="2">
                  <c:v>-0.23913282968763744</c:v>
                </c:pt>
                <c:pt idx="3">
                  <c:v>0.13372300074244153</c:v>
                </c:pt>
                <c:pt idx="4">
                  <c:v>-0.14543086021486865</c:v>
                </c:pt>
                <c:pt idx="5">
                  <c:v>-9.7144254428210119E-2</c:v>
                </c:pt>
                <c:pt idx="6">
                  <c:v>-0.17752368129975912</c:v>
                </c:pt>
                <c:pt idx="7">
                  <c:v>-0.24752024946563292</c:v>
                </c:pt>
                <c:pt idx="8">
                  <c:v>-0.43425140789426059</c:v>
                </c:pt>
                <c:pt idx="9">
                  <c:v>0.38109177481152506</c:v>
                </c:pt>
                <c:pt idx="10">
                  <c:v>-0.19915413919183858</c:v>
                </c:pt>
                <c:pt idx="11">
                  <c:v>-0.88478790019097786</c:v>
                </c:pt>
                <c:pt idx="12">
                  <c:v>-0.61319460802479497</c:v>
                </c:pt>
                <c:pt idx="13">
                  <c:v>-3.3850621466508599</c:v>
                </c:pt>
                <c:pt idx="14">
                  <c:v>-0.88818243613234749</c:v>
                </c:pt>
                <c:pt idx="15">
                  <c:v>-0.90970528405065809</c:v>
                </c:pt>
                <c:pt idx="16">
                  <c:v>-0.34863339200722337</c:v>
                </c:pt>
                <c:pt idx="17">
                  <c:v>-0.51335743350930152</c:v>
                </c:pt>
                <c:pt idx="18">
                  <c:v>0.13931774257273985</c:v>
                </c:pt>
                <c:pt idx="19">
                  <c:v>1.0680127833054203</c:v>
                </c:pt>
                <c:pt idx="20">
                  <c:v>2.1725149872978418</c:v>
                </c:pt>
                <c:pt idx="21">
                  <c:v>0.1126741062726435</c:v>
                </c:pt>
                <c:pt idx="22">
                  <c:v>0.13826645398016746</c:v>
                </c:pt>
                <c:pt idx="23">
                  <c:v>8.7951576815936336E-2</c:v>
                </c:pt>
                <c:pt idx="24">
                  <c:v>0.75022695211493196</c:v>
                </c:pt>
                <c:pt idx="25">
                  <c:v>1.5734052461434651</c:v>
                </c:pt>
                <c:pt idx="26">
                  <c:v>2.3404828213447106</c:v>
                </c:pt>
                <c:pt idx="27">
                  <c:v>-1.0621859553718832E-2</c:v>
                </c:pt>
                <c:pt idx="28">
                  <c:v>0.50655683867290868</c:v>
                </c:pt>
                <c:pt idx="29" formatCode="0.00_ ">
                  <c:v>-0.12345679125128591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-0.61136895421318305</c:v>
                </c:pt>
                <c:pt idx="1">
                  <c:v>-0.46408952224684913</c:v>
                </c:pt>
                <c:pt idx="2">
                  <c:v>-0.92377987044575649</c:v>
                </c:pt>
                <c:pt idx="3">
                  <c:v>-0.39268131283296936</c:v>
                </c:pt>
                <c:pt idx="4">
                  <c:v>0.15180628412859815</c:v>
                </c:pt>
                <c:pt idx="5">
                  <c:v>0.14734327103018291</c:v>
                </c:pt>
                <c:pt idx="6">
                  <c:v>0.607033619175529</c:v>
                </c:pt>
                <c:pt idx="7">
                  <c:v>1.1158171114435567</c:v>
                </c:pt>
                <c:pt idx="8">
                  <c:v>1.2184664125061346</c:v>
                </c:pt>
                <c:pt idx="9">
                  <c:v>0.660589776289493</c:v>
                </c:pt>
                <c:pt idx="10">
                  <c:v>0.51777335746175401</c:v>
                </c:pt>
                <c:pt idx="11">
                  <c:v>1.0310198627478395</c:v>
                </c:pt>
                <c:pt idx="12">
                  <c:v>1.6335266298280555</c:v>
                </c:pt>
                <c:pt idx="13">
                  <c:v>0.91051850933179468</c:v>
                </c:pt>
                <c:pt idx="14">
                  <c:v>1.9709304193929764</c:v>
                </c:pt>
                <c:pt idx="15">
                  <c:v>0.27788640389756653</c:v>
                </c:pt>
                <c:pt idx="16">
                  <c:v>-0.53549773166072678</c:v>
                </c:pt>
                <c:pt idx="17">
                  <c:v>0.47671363703403824</c:v>
                </c:pt>
                <c:pt idx="18">
                  <c:v>1.2318554517745781</c:v>
                </c:pt>
                <c:pt idx="19">
                  <c:v>-1.5365858985017029</c:v>
                </c:pt>
                <c:pt idx="20">
                  <c:v>-0.24629448346222252</c:v>
                </c:pt>
                <c:pt idx="21">
                  <c:v>-2.0082920511901445</c:v>
                </c:pt>
                <c:pt idx="22">
                  <c:v>0.60448332601469623</c:v>
                </c:pt>
                <c:pt idx="23">
                  <c:v>-0.56227581019762618</c:v>
                </c:pt>
                <c:pt idx="24">
                  <c:v>-1.2986729699623365</c:v>
                </c:pt>
                <c:pt idx="25">
                  <c:v>-1.9815139726532485</c:v>
                </c:pt>
                <c:pt idx="26">
                  <c:v>-0.69616620288211861</c:v>
                </c:pt>
                <c:pt idx="27">
                  <c:v>-0.80327851702970965</c:v>
                </c:pt>
                <c:pt idx="28">
                  <c:v>-0.24093886775483855</c:v>
                </c:pt>
                <c:pt idx="29" formatCode="0.00_ ">
                  <c:v>-0.25432790702330055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3D0-43AE-A8B9-EFAF1D709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289944"/>
        <c:axId val="344291120"/>
      </c:scatterChart>
      <c:valAx>
        <c:axId val="344289944"/>
        <c:scaling>
          <c:orientation val="minMax"/>
          <c:max val="5"/>
          <c:min val="-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4291120"/>
        <c:crosses val="autoZero"/>
        <c:crossBetween val="midCat"/>
      </c:valAx>
      <c:valAx>
        <c:axId val="344291120"/>
        <c:scaling>
          <c:orientation val="minMax"/>
          <c:max val="3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4289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교육과정 및 운영</c:v>
                </c:pt>
              </c:strCache>
            </c:strRef>
          </c:tx>
          <c:spPr>
            <a:ln w="28575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5.3218164041030615E-2"/>
                  <c:y val="3.9832838800372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AD-4DE8-91BA-0E6313FBE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#,##0.0_ </c:formatCode>
                <c:ptCount val="3"/>
                <c:pt idx="0">
                  <c:v>72</c:v>
                </c:pt>
                <c:pt idx="1">
                  <c:v>78.5</c:v>
                </c:pt>
                <c:pt idx="2">
                  <c:v>79.400000000000006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AD-4DE8-91BA-0E6313FBEF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행정서비스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bevel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  <a:bevel/>
              </a:ln>
              <a:effectLst/>
            </c:spPr>
          </c:marker>
          <c:dLbls>
            <c:dLbl>
              <c:idx val="1"/>
              <c:layout>
                <c:manualLayout>
                  <c:x val="-6.1756119573958469E-2"/>
                  <c:y val="3.9079798102080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AD-4DE8-91BA-0E6313FBEF1B}"/>
                </c:ext>
              </c:extLst>
            </c:dLbl>
            <c:dLbl>
              <c:idx val="2"/>
              <c:layout>
                <c:manualLayout>
                  <c:x val="-6.175611957395858E-2"/>
                  <c:y val="2.966678937342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AD-473D-82A5-0B86587F3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#,##0.0_ </c:formatCode>
                <c:ptCount val="3"/>
                <c:pt idx="0">
                  <c:v>62.7</c:v>
                </c:pt>
                <c:pt idx="1">
                  <c:v>70</c:v>
                </c:pt>
                <c:pt idx="2">
                  <c:v>71.599999999999994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AD-4DE8-91BA-0E6313FBEF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대학인프라</c:v>
                </c:pt>
              </c:strCache>
            </c:strRef>
          </c:tx>
          <c:spPr>
            <a:ln w="28575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5000"/>
                </a:schemeClr>
              </a:solidFill>
              <a:ln w="9525">
                <a:solidFill>
                  <a:schemeClr val="accent1">
                    <a:tint val="6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93A9CF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63.8</c:v>
                </c:pt>
                <c:pt idx="1">
                  <c:v>70.400000000000006</c:v>
                </c:pt>
                <c:pt idx="2">
                  <c:v>70.7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AD-473D-82A5-0B86587F3E4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6737920"/>
        <c:axId val="336738704"/>
      </c:lineChart>
      <c:catAx>
        <c:axId val="33673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36738704"/>
        <c:crosses val="autoZero"/>
        <c:auto val="1"/>
        <c:lblAlgn val="ctr"/>
        <c:lblOffset val="100"/>
        <c:noMultiLvlLbl val="0"/>
      </c:catAx>
      <c:valAx>
        <c:axId val="336738704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3673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1.3170533782548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B1-44DD-B655-DE7D6CC1C06C}"/>
                </c:ext>
              </c:extLst>
            </c:dLbl>
            <c:dLbl>
              <c:idx val="6"/>
              <c:layout>
                <c:manualLayout>
                  <c:x val="-8.6801672596415142E-17"/>
                  <c:y val="1.9755800673823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B1-44DD-B655-DE7D6CC1C06C}"/>
                </c:ext>
              </c:extLst>
            </c:dLbl>
            <c:dLbl>
              <c:idx val="11"/>
              <c:layout>
                <c:manualLayout>
                  <c:x val="1.1836821657596813E-2"/>
                  <c:y val="9.5523435835077903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427219778036171E-2"/>
                      <c:h val="7.44464422058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3B1-44DD-B655-DE7D6CC1C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종합 만족도</c:v>
                </c:pt>
                <c:pt idx="1">
                  <c:v>전반적 만족도</c:v>
                </c:pt>
                <c:pt idx="2">
                  <c:v>대학혁신</c:v>
                </c:pt>
                <c:pt idx="3">
                  <c:v>대학인식</c:v>
                </c:pt>
                <c:pt idx="4">
                  <c:v>전공교육</c:v>
                </c:pt>
                <c:pt idx="5">
                  <c:v>교양교육</c:v>
                </c:pt>
                <c:pt idx="6">
                  <c:v>지도교수</c:v>
                </c:pt>
                <c:pt idx="7">
                  <c:v>외국어 교육</c:v>
                </c:pt>
                <c:pt idx="8">
                  <c:v>온라인수업</c:v>
                </c:pt>
                <c:pt idx="9">
                  <c:v>학습지원</c:v>
                </c:pt>
                <c:pt idx="10">
                  <c:v>취창업지원</c:v>
                </c:pt>
                <c:pt idx="11">
                  <c:v>학생상담지원</c:v>
                </c:pt>
                <c:pt idx="12">
                  <c:v>교육환경</c:v>
                </c:pt>
                <c:pt idx="13">
                  <c:v>학생지원 서비스</c:v>
                </c:pt>
              </c:strCache>
            </c:strRef>
          </c:cat>
          <c:val>
            <c:numRef>
              <c:f>Sheet1!$B$2:$B$15</c:f>
              <c:numCache>
                <c:formatCode>0.0_ </c:formatCode>
                <c:ptCount val="14"/>
                <c:pt idx="0">
                  <c:v>74.3</c:v>
                </c:pt>
                <c:pt idx="1">
                  <c:v>67.7</c:v>
                </c:pt>
                <c:pt idx="2">
                  <c:v>72.099999999999994</c:v>
                </c:pt>
                <c:pt idx="3">
                  <c:v>73.2</c:v>
                </c:pt>
                <c:pt idx="4">
                  <c:v>80.7</c:v>
                </c:pt>
                <c:pt idx="5">
                  <c:v>75.8</c:v>
                </c:pt>
                <c:pt idx="6">
                  <c:v>78.400000000000006</c:v>
                </c:pt>
                <c:pt idx="7">
                  <c:v>79.5</c:v>
                </c:pt>
                <c:pt idx="8">
                  <c:v>82.2</c:v>
                </c:pt>
                <c:pt idx="9">
                  <c:v>83.2</c:v>
                </c:pt>
                <c:pt idx="10">
                  <c:v>81.599999999999994</c:v>
                </c:pt>
                <c:pt idx="11">
                  <c:v>82.5</c:v>
                </c:pt>
                <c:pt idx="12">
                  <c:v>68.8</c:v>
                </c:pt>
                <c:pt idx="13">
                  <c:v>71.5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D-425B-ADED-59305B185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063064"/>
        <c:axId val="339059536"/>
      </c:barChart>
      <c:catAx>
        <c:axId val="33906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39059536"/>
        <c:crosses val="autoZero"/>
        <c:auto val="1"/>
        <c:lblAlgn val="ctr"/>
        <c:lblOffset val="100"/>
        <c:noMultiLvlLbl val="0"/>
      </c:catAx>
      <c:valAx>
        <c:axId val="33905953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3906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C3D0-43AE-A8B9-EFAF1D709A60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C3D0-43AE-A8B9-EFAF1D709A60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3D0-43AE-A8B9-EFAF1D709A60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37BC-495C-9211-FE8A7B337A4F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C3D0-43AE-A8B9-EFAF1D709A60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C3D0-43AE-A8B9-EFAF1D709A60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C3D0-43AE-A8B9-EFAF1D709A60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3D0-43AE-A8B9-EFAF1D709A60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3D0-43AE-A8B9-EFAF1D709A60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3D0-43AE-A8B9-EFAF1D709A60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3D0-43AE-A8B9-EFAF1D709A60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3D0-43AE-A8B9-EFAF1D709A60}"/>
              </c:ext>
            </c:extLst>
          </c:dPt>
          <c:dPt>
            <c:idx val="16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37BC-495C-9211-FE8A7B337A4F}"/>
              </c:ext>
            </c:extLst>
          </c:dPt>
          <c:dPt>
            <c:idx val="1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37BC-495C-9211-FE8A7B337A4F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C3D0-43AE-A8B9-EFAF1D709A60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C3D0-43AE-A8B9-EFAF1D709A60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3D0-43AE-A8B9-EFAF1D709A60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3D0-43AE-A8B9-EFAF1D709A60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3D0-43AE-A8B9-EFAF1D709A60}"/>
              </c:ext>
            </c:extLst>
          </c:dPt>
          <c:dPt>
            <c:idx val="26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C3D0-43AE-A8B9-EFAF1D709A60}"/>
              </c:ext>
            </c:extLst>
          </c:dPt>
          <c:dPt>
            <c:idx val="27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3D0-43AE-A8B9-EFAF1D709A60}"/>
              </c:ext>
            </c:extLst>
          </c:dPt>
          <c:dPt>
            <c:idx val="28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C3D0-43AE-A8B9-EFAF1D709A60}"/>
              </c:ext>
            </c:extLst>
          </c:dPt>
          <c:dPt>
            <c:idx val="29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37BC-495C-9211-FE8A7B337A4F}"/>
              </c:ext>
            </c:extLst>
          </c:dPt>
          <c:xVal>
            <c:numRef>
              <c:f>Sheet1!$A$2:$A$31</c:f>
              <c:numCache>
                <c:formatCode>General</c:formatCode>
                <c:ptCount val="30"/>
                <c:pt idx="0">
                  <c:v>-0.67850237074729647</c:v>
                </c:pt>
                <c:pt idx="1">
                  <c:v>0.26838128041642229</c:v>
                </c:pt>
                <c:pt idx="2">
                  <c:v>-0.12389789929344663</c:v>
                </c:pt>
                <c:pt idx="3">
                  <c:v>0.13085520768342143</c:v>
                </c:pt>
                <c:pt idx="4">
                  <c:v>-0.82863815603945479</c:v>
                </c:pt>
                <c:pt idx="5">
                  <c:v>-0.44198660488557573</c:v>
                </c:pt>
                <c:pt idx="6">
                  <c:v>-0.58544105311308947</c:v>
                </c:pt>
                <c:pt idx="7">
                  <c:v>-0.71558795722234481</c:v>
                </c:pt>
                <c:pt idx="8">
                  <c:v>-0.66170262606951313</c:v>
                </c:pt>
                <c:pt idx="9">
                  <c:v>0.42430713536400616</c:v>
                </c:pt>
                <c:pt idx="10">
                  <c:v>-0.97902943117212171</c:v>
                </c:pt>
                <c:pt idx="11">
                  <c:v>-0.68048400484449001</c:v>
                </c:pt>
                <c:pt idx="12">
                  <c:v>-0.64833233653420164</c:v>
                </c:pt>
                <c:pt idx="13">
                  <c:v>-0.46629001156701455</c:v>
                </c:pt>
                <c:pt idx="14">
                  <c:v>-1.8240149516385618</c:v>
                </c:pt>
                <c:pt idx="15">
                  <c:v>-0.89359323470471275</c:v>
                </c:pt>
                <c:pt idx="16">
                  <c:v>1.5783791194424102</c:v>
                </c:pt>
                <c:pt idx="17">
                  <c:v>-0.86721887009094967</c:v>
                </c:pt>
                <c:pt idx="18">
                  <c:v>-0.52834547263312148</c:v>
                </c:pt>
                <c:pt idx="19">
                  <c:v>1.9645652859404026</c:v>
                </c:pt>
                <c:pt idx="20">
                  <c:v>0.12380926549833499</c:v>
                </c:pt>
                <c:pt idx="21">
                  <c:v>1.5029128075047387</c:v>
                </c:pt>
                <c:pt idx="22">
                  <c:v>-1.0425759325004895</c:v>
                </c:pt>
                <c:pt idx="23">
                  <c:v>0.40234912073785933</c:v>
                </c:pt>
                <c:pt idx="24">
                  <c:v>1.3320082236760988</c:v>
                </c:pt>
                <c:pt idx="25">
                  <c:v>2.6556567667975104</c:v>
                </c:pt>
                <c:pt idx="26">
                  <c:v>0.62604580327838522</c:v>
                </c:pt>
                <c:pt idx="27">
                  <c:v>0.69350893002576719</c:v>
                </c:pt>
                <c:pt idx="28">
                  <c:v>0.48951757244459621</c:v>
                </c:pt>
                <c:pt idx="29">
                  <c:v>-0.22665560575357185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-0.59425958082773811</c:v>
                </c:pt>
                <c:pt idx="1">
                  <c:v>-0.43022479128469243</c:v>
                </c:pt>
                <c:pt idx="2">
                  <c:v>-1.2302050622533509</c:v>
                </c:pt>
                <c:pt idx="3">
                  <c:v>-0.51348487386016872</c:v>
                </c:pt>
                <c:pt idx="4">
                  <c:v>0.26940843989511704</c:v>
                </c:pt>
                <c:pt idx="5">
                  <c:v>0.13333412585419185</c:v>
                </c:pt>
                <c:pt idx="6">
                  <c:v>0.58008038978000542</c:v>
                </c:pt>
                <c:pt idx="7">
                  <c:v>0.65961240896602114</c:v>
                </c:pt>
                <c:pt idx="8">
                  <c:v>0.74846458665458693</c:v>
                </c:pt>
                <c:pt idx="9">
                  <c:v>0.32160132748934944</c:v>
                </c:pt>
                <c:pt idx="10">
                  <c:v>0.86092783250627314</c:v>
                </c:pt>
                <c:pt idx="11">
                  <c:v>1.0981337647055232</c:v>
                </c:pt>
                <c:pt idx="12">
                  <c:v>0.46954658026613916</c:v>
                </c:pt>
                <c:pt idx="13">
                  <c:v>0.47987456451446064</c:v>
                </c:pt>
                <c:pt idx="14">
                  <c:v>1.364987172395022</c:v>
                </c:pt>
                <c:pt idx="15">
                  <c:v>0.87587367226999224</c:v>
                </c:pt>
                <c:pt idx="16">
                  <c:v>0.76114000221046108</c:v>
                </c:pt>
                <c:pt idx="17">
                  <c:v>0.8901772114705766</c:v>
                </c:pt>
                <c:pt idx="18">
                  <c:v>1.1764397243735936</c:v>
                </c:pt>
                <c:pt idx="19">
                  <c:v>-1.3605906508051873</c:v>
                </c:pt>
                <c:pt idx="20">
                  <c:v>0.96184716276954207</c:v>
                </c:pt>
                <c:pt idx="21">
                  <c:v>-1.965565567664717</c:v>
                </c:pt>
                <c:pt idx="22">
                  <c:v>0.75788944044837303</c:v>
                </c:pt>
                <c:pt idx="23">
                  <c:v>-0.87137896011978866</c:v>
                </c:pt>
                <c:pt idx="24">
                  <c:v>-1.656136305565137</c:v>
                </c:pt>
                <c:pt idx="25">
                  <c:v>-2.4918688294431863</c:v>
                </c:pt>
                <c:pt idx="26">
                  <c:v>0.43869013349953889</c:v>
                </c:pt>
                <c:pt idx="27">
                  <c:v>-0.98694892548227919</c:v>
                </c:pt>
                <c:pt idx="28">
                  <c:v>-0.41655522546737339</c:v>
                </c:pt>
                <c:pt idx="29">
                  <c:v>-0.33080976729521722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3D0-43AE-A8B9-EFAF1D709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060320"/>
        <c:axId val="339063848"/>
      </c:scatterChart>
      <c:valAx>
        <c:axId val="339060320"/>
        <c:scaling>
          <c:orientation val="minMax"/>
          <c:max val="5"/>
          <c:min val="-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9063848"/>
        <c:crosses val="autoZero"/>
        <c:crossBetween val="midCat"/>
      </c:valAx>
      <c:valAx>
        <c:axId val="339063848"/>
        <c:scaling>
          <c:orientation val="minMax"/>
          <c:max val="3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9060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/>
              <a:t>[</a:t>
            </a:r>
            <a:r>
              <a:rPr lang="ko-KR" altLang="en-US" sz="1200" b="1" dirty="0"/>
              <a:t>교수학습 프로그램</a:t>
            </a:r>
            <a:r>
              <a:rPr lang="en-US" altLang="ko-KR" sz="1200" b="1" dirty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7-4D5E-95FA-28A12DD59A7A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C7-4D5E-95FA-28A12DD59A7A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C7-4D5E-95FA-28A12DD59A7A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C7-4D5E-95FA-28A12DD59A7A}"/>
              </c:ext>
            </c:extLst>
          </c:dPt>
          <c:dPt>
            <c:idx val="4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C7-4D5E-95FA-28A12DD59A7A}"/>
              </c:ext>
            </c:extLst>
          </c:dPt>
          <c:dLbls>
            <c:dLbl>
              <c:idx val="0"/>
              <c:layout>
                <c:manualLayout>
                  <c:x val="6.5025689473511838E-3"/>
                  <c:y val="8.8647162752292976E-3"/>
                </c:manualLayout>
              </c:layout>
              <c:tx>
                <c:rich>
                  <a:bodyPr/>
                  <a:lstStyle/>
                  <a:p>
                    <a:fld id="{1A1E2F62-0E09-4306-B103-4FDC1255B469}" type="CATEGORYNAME">
                      <a:rPr lang="ko-KR" altLang="en-US" dirty="0"/>
                      <a:pPr/>
                      <a:t>[범주 이름]</a:t>
                    </a:fld>
                    <a:r>
                      <a:rPr lang="ko-KR" altLang="en-US" baseline="0" dirty="0"/>
                      <a:t>
</a:t>
                    </a:r>
                    <a:r>
                      <a:rPr lang="en-US" altLang="ko-KR" baseline="0" dirty="0"/>
                      <a:t>23%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40982233440013"/>
                      <c:h val="0.208345095353346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C7-4D5E-95FA-28A12DD59A7A}"/>
                </c:ext>
              </c:extLst>
            </c:dLbl>
            <c:dLbl>
              <c:idx val="1"/>
              <c:layout>
                <c:manualLayout>
                  <c:x val="1.9580616913729254E-2"/>
                  <c:y val="-1.1754307213164932E-2"/>
                </c:manualLayout>
              </c:layout>
              <c:tx>
                <c:rich>
                  <a:bodyPr/>
                  <a:lstStyle/>
                  <a:p>
                    <a:fld id="{9F79334A-EEA7-4BEE-8691-37D3C8EDC867}" type="CATEGORYNAME">
                      <a:rPr lang="ko-KR" altLang="en-US"/>
                      <a:pPr/>
                      <a:t>[범주 이름]</a:t>
                    </a:fld>
                    <a:r>
                      <a:rPr lang="ko-KR" altLang="en-US" baseline="0" dirty="0"/>
                      <a:t>
</a:t>
                    </a:r>
                    <a:r>
                      <a:rPr lang="en-US" altLang="ko-KR" baseline="0" dirty="0"/>
                      <a:t>77%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42620931529428"/>
                      <c:h val="0.320128556950543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DC7-4D5E-95FA-28A12DD59A7A}"/>
                </c:ext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C7-4D5E-95FA-28A12DD59A7A}"/>
                </c:ext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C7-4D5E-95FA-28A12DD59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DC7-4D5E-95FA-28A12DD59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/>
              <a:t>[</a:t>
            </a:r>
            <a:r>
              <a:rPr lang="ko-KR" altLang="en-US" sz="1200" b="1" dirty="0"/>
              <a:t>현장실습 프로그램</a:t>
            </a:r>
            <a:r>
              <a:rPr lang="en-US" altLang="ko-KR" sz="1200" b="1" dirty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F1-4B5E-9609-F4818B40B0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F1-4B5E-9609-F4818B40B0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F1-4B5E-9609-F4818B40B0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F1-4B5E-9609-F4818B40B0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F1-4B5E-9609-F4818B40B0CD}"/>
              </c:ext>
            </c:extLst>
          </c:dPt>
          <c:dLbls>
            <c:dLbl>
              <c:idx val="0"/>
              <c:layout>
                <c:manualLayout>
                  <c:x val="2.651586434576908E-2"/>
                  <c:y val="8.864699424101786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F1-4B5E-9609-F4818B40B0CD}"/>
                </c:ext>
              </c:extLst>
            </c:dLbl>
            <c:dLbl>
              <c:idx val="1"/>
              <c:layout>
                <c:manualLayout>
                  <c:x val="-1.1841990540136954E-2"/>
                  <c:y val="-1.16909340184149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F1-4B5E-9609-F4818B40B0CD}"/>
                </c:ext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F1-4B5E-9609-F4818B40B0CD}"/>
                </c:ext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F1-4B5E-9609-F4818B40B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F1-4B5E-9609-F4818B40B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/>
              <a:t>[</a:t>
            </a:r>
            <a:r>
              <a:rPr lang="ko-KR" altLang="en-US" sz="1200" b="1" dirty="0"/>
              <a:t>외국어 </a:t>
            </a:r>
            <a:r>
              <a:rPr lang="ko-KR" altLang="en-US" sz="1200" b="1" dirty="0" err="1"/>
              <a:t>비교과</a:t>
            </a:r>
            <a:r>
              <a:rPr lang="ko-KR" altLang="en-US" sz="1200" b="1" dirty="0"/>
              <a:t> 프로그램</a:t>
            </a:r>
            <a:r>
              <a:rPr lang="en-US" altLang="ko-KR" sz="1200" b="1" dirty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F1-4B5E-9609-F4818B40B0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F1-4B5E-9609-F4818B40B0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F1-4B5E-9609-F4818B40B0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F1-4B5E-9609-F4818B40B0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F1-4B5E-9609-F4818B40B0CD}"/>
              </c:ext>
            </c:extLst>
          </c:dPt>
          <c:dLbls>
            <c:dLbl>
              <c:idx val="0"/>
              <c:layout>
                <c:manualLayout>
                  <c:x val="0.13173504335211655"/>
                  <c:y val="6.0892405535760127E-2"/>
                </c:manualLayout>
              </c:layout>
              <c:tx>
                <c:rich>
                  <a:bodyPr/>
                  <a:lstStyle/>
                  <a:p>
                    <a:fld id="{5F2D17BB-F395-4019-B79C-46C1CCD5EF21}" type="CATEGORYNAME">
                      <a:rPr lang="ko-KR" altLang="en-US"/>
                      <a:pPr/>
                      <a:t>[범주 이름]</a:t>
                    </a:fld>
                    <a:r>
                      <a:rPr lang="ko-KR" altLang="en-US" baseline="0" dirty="0"/>
                      <a:t>
</a:t>
                    </a:r>
                    <a:r>
                      <a:rPr lang="en-US" altLang="ko-KR" baseline="0" dirty="0"/>
                      <a:t>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39660963053354"/>
                      <c:h val="0.204930457058895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F1-4B5E-9609-F4818B40B0CD}"/>
                </c:ext>
              </c:extLst>
            </c:dLbl>
            <c:dLbl>
              <c:idx val="1"/>
              <c:layout>
                <c:manualLayout>
                  <c:x val="-0.18470207033627925"/>
                  <c:y val="-2.9033199266608283E-2"/>
                </c:manualLayout>
              </c:layout>
              <c:tx>
                <c:rich>
                  <a:bodyPr/>
                  <a:lstStyle/>
                  <a:p>
                    <a:fld id="{962594BA-5731-49CC-9936-D51066BAEDA4}" type="CATEGORYNAME">
                      <a:rPr lang="ko-KR" altLang="en-US" dirty="0"/>
                      <a:pPr/>
                      <a:t>[범주 이름]</a:t>
                    </a:fld>
                    <a:r>
                      <a:rPr lang="ko-KR" altLang="en-US" baseline="0" dirty="0"/>
                      <a:t>
</a:t>
                    </a:r>
                    <a:r>
                      <a:rPr lang="en-US" altLang="ko-KR" baseline="0" dirty="0"/>
                      <a:t>93%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54272896809849"/>
                      <c:h val="0.204930457058895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F1-4B5E-9609-F4818B40B0CD}"/>
                </c:ext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F1-4B5E-9609-F4818B40B0CD}"/>
                </c:ext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F1-4B5E-9609-F4818B40B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F1-4B5E-9609-F4818B40B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/>
              <a:t>[</a:t>
            </a:r>
            <a:r>
              <a:rPr lang="ko-KR" altLang="en-US" sz="1200" b="1" dirty="0"/>
              <a:t>국제교류 프로그램</a:t>
            </a:r>
            <a:r>
              <a:rPr lang="en-US" altLang="ko-KR" sz="1200" b="1" dirty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7-4D5E-95FA-28A12DD59A7A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C7-4D5E-95FA-28A12DD59A7A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C7-4D5E-95FA-28A12DD59A7A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C7-4D5E-95FA-28A12DD59A7A}"/>
              </c:ext>
            </c:extLst>
          </c:dPt>
          <c:dPt>
            <c:idx val="4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C7-4D5E-95FA-28A12DD59A7A}"/>
              </c:ext>
            </c:extLst>
          </c:dPt>
          <c:dLbls>
            <c:dLbl>
              <c:idx val="0"/>
              <c:layout>
                <c:manualLayout>
                  <c:x val="0.148715490926356"/>
                  <c:y val="9.7021856532664486E-2"/>
                </c:manualLayout>
              </c:layout>
              <c:tx>
                <c:rich>
                  <a:bodyPr/>
                  <a:lstStyle/>
                  <a:p>
                    <a:fld id="{1A1E2F62-0E09-4306-B103-4FDC1255B469}" type="CATEGORYNAME">
                      <a:rPr lang="ko-KR" altLang="en-US" dirty="0"/>
                      <a:pPr/>
                      <a:t>[범주 이름]</a:t>
                    </a:fld>
                    <a:r>
                      <a:rPr lang="ko-KR" altLang="en-US" baseline="0" dirty="0"/>
                      <a:t>
</a:t>
                    </a:r>
                    <a:r>
                      <a:rPr lang="en-US" altLang="ko-KR" baseline="0" dirty="0"/>
                      <a:t>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40982233440013"/>
                      <c:h val="0.208345095353346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C7-4D5E-95FA-28A12DD59A7A}"/>
                </c:ext>
              </c:extLst>
            </c:dLbl>
            <c:dLbl>
              <c:idx val="1"/>
              <c:layout>
                <c:manualLayout>
                  <c:x val="-0.25915706821525913"/>
                  <c:y val="0"/>
                </c:manualLayout>
              </c:layout>
              <c:tx>
                <c:rich>
                  <a:bodyPr/>
                  <a:lstStyle/>
                  <a:p>
                    <a:fld id="{9F79334A-EEA7-4BEE-8691-37D3C8EDC867}" type="CATEGORYNAME">
                      <a:rPr lang="ko-KR" altLang="en-US"/>
                      <a:pPr/>
                      <a:t>[범주 이름]</a:t>
                    </a:fld>
                    <a:r>
                      <a:rPr lang="ko-KR" altLang="en-US" baseline="0" dirty="0"/>
                      <a:t>
</a:t>
                    </a:r>
                    <a:r>
                      <a:rPr lang="en-US" altLang="ko-KR" baseline="0" dirty="0"/>
                      <a:t>97%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42620931529428"/>
                      <c:h val="0.320128556950543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DC7-4D5E-95FA-28A12DD59A7A}"/>
                </c:ext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C7-4D5E-95FA-28A12DD59A7A}"/>
                </c:ext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C7-4D5E-95FA-28A12DD59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DC7-4D5E-95FA-28A12DD59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D0F3C74E-640B-4AB0-937D-2865C239D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792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EAF06B7-5922-4315-82B9-8676CAFE29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792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11435E08-6B4B-479B-810D-C28A1B46912D}" type="datetimeFigureOut">
              <a:rPr lang="ko-KR" altLang="en-US" smtClean="0"/>
              <a:t>2024-08-23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7AD00AC-D2CB-4460-BEA7-E2E216C1F5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72CD07B-B34C-44A3-9902-84DACDB21F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DABBA626-ABB7-4335-A2F8-557EA0AC00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289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33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33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2E395B53-09E5-4D9B-9251-05F7EF2B6B29}" type="datetimeFigureOut">
              <a:rPr lang="ko-KR" altLang="en-US" smtClean="0"/>
              <a:t>2024-08-23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2" y="4715952"/>
            <a:ext cx="5438775" cy="4466986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713"/>
            <a:ext cx="2946400" cy="49633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713"/>
            <a:ext cx="2946400" cy="49633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8AEE97E0-23CB-4899-AB73-1840858872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표지1(보고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703092F-3C58-44E5-8E3B-38D4A0C84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" y="0"/>
            <a:ext cx="9904066" cy="6858000"/>
          </a:xfrm>
          <a:prstGeom prst="rect">
            <a:avLst/>
          </a:prstGeom>
        </p:spPr>
      </p:pic>
      <p:sp>
        <p:nvSpPr>
          <p:cNvPr id="11" name="사각형: 둥근 위쪽 모서리 10">
            <a:extLst>
              <a:ext uri="{FF2B5EF4-FFF2-40B4-BE49-F238E27FC236}">
                <a16:creationId xmlns:a16="http://schemas.microsoft.com/office/drawing/2014/main" id="{402D5F5E-3B4A-4CC6-BC5A-85E1E9D1C68A}"/>
              </a:ext>
            </a:extLst>
          </p:cNvPr>
          <p:cNvSpPr/>
          <p:nvPr userDrawn="1"/>
        </p:nvSpPr>
        <p:spPr bwMode="auto">
          <a:xfrm>
            <a:off x="3653887" y="980728"/>
            <a:ext cx="2775278" cy="800207"/>
          </a:xfrm>
          <a:prstGeom prst="round2Same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그림 개체 틀 8"/>
          <p:cNvSpPr>
            <a:spLocks noGrp="1"/>
          </p:cNvSpPr>
          <p:nvPr userDrawn="1">
            <p:ph type="pic" sz="quarter" idx="10"/>
          </p:nvPr>
        </p:nvSpPr>
        <p:spPr>
          <a:xfrm>
            <a:off x="1100573" y="548681"/>
            <a:ext cx="2268252" cy="757151"/>
          </a:xfrm>
          <a:prstGeom prst="rect">
            <a:avLst/>
          </a:prstGeom>
        </p:spPr>
        <p:txBody>
          <a:bodyPr anchor="ctr"/>
          <a:lstStyle>
            <a:lvl1pPr marL="0" indent="0" algn="ctr" latinLnBrk="0">
              <a:buNone/>
              <a:defRPr sz="2799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13B3D33F-1067-4EB0-BDC9-949B06599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0573" y="4715853"/>
            <a:ext cx="1963999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l" latinLnBrk="0">
              <a:buNone/>
              <a:defRPr sz="1800" b="1" cap="none" spc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날짜 편집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1100574" y="1340768"/>
            <a:ext cx="7704854" cy="912688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algn="l" latinLnBrk="0">
              <a:defRPr sz="4000" b="0" cap="all" spc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마스터 제목 편집</a:t>
            </a:r>
          </a:p>
        </p:txBody>
      </p:sp>
    </p:spTree>
    <p:extLst>
      <p:ext uri="{BB962C8B-B14F-4D97-AF65-F5344CB8AC3E}">
        <p14:creationId xmlns:p14="http://schemas.microsoft.com/office/powerpoint/2010/main" val="298699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3(보고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57C35B8-901F-4924-8093-6B04654DA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19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F4F0A6A-5A5A-401D-ACAE-EBF1F6C112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6" y="1417343"/>
            <a:ext cx="3922244" cy="309783"/>
          </a:xfrm>
          <a:prstGeom prst="rect">
            <a:avLst/>
          </a:prstGeom>
          <a:effectLst>
            <a:outerShdw blurRad="76200" dist="25400" dir="5400000" algn="ctr" rotWithShape="0">
              <a:schemeClr val="tx1">
                <a:alpha val="45000"/>
              </a:scheme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AAC671D-C133-4100-A4CF-6CD0D4A27E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281900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8DFDE4F-B99A-4D89-A164-F82B3A41904D}"/>
              </a:ext>
            </a:extLst>
          </p:cNvPr>
          <p:cNvSpPr txBox="1"/>
          <p:nvPr userDrawn="1"/>
        </p:nvSpPr>
        <p:spPr>
          <a:xfrm>
            <a:off x="2972782" y="1388572"/>
            <a:ext cx="102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Contents</a:t>
            </a:r>
            <a:endParaRPr lang="ko-KR" altLang="en-US" sz="1600" spc="-150" dirty="0">
              <a:solidFill>
                <a:schemeClr val="tx2">
                  <a:lumMod val="60000"/>
                  <a:lumOff val="40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561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3(보고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57C35B8-901F-4924-8093-6B04654DA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1900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AAC671D-C133-4100-A4CF-6CD0D4A27E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28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DA0B5CD-2989-477B-8816-059071A403F5}"/>
              </a:ext>
            </a:extLst>
          </p:cNvPr>
          <p:cNvGrpSpPr/>
          <p:nvPr userDrawn="1"/>
        </p:nvGrpSpPr>
        <p:grpSpPr>
          <a:xfrm>
            <a:off x="-2" y="0"/>
            <a:ext cx="4281900" cy="6858000"/>
            <a:chOff x="-1" y="0"/>
            <a:chExt cx="4281900" cy="6858000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C196D168-BCA5-49F2-ABFE-E5CC59B643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81899" cy="6858000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0B8D00C1-F614-47B0-9182-D34E932A68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281899" cy="6858000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26C5BE2-850C-47FA-9913-653B05AE00AC}"/>
              </a:ext>
            </a:extLst>
          </p:cNvPr>
          <p:cNvGrpSpPr/>
          <p:nvPr userDrawn="1"/>
        </p:nvGrpSpPr>
        <p:grpSpPr>
          <a:xfrm rot="10800000">
            <a:off x="5631640" y="0"/>
            <a:ext cx="4281900" cy="6858000"/>
            <a:chOff x="-1" y="0"/>
            <a:chExt cx="4281900" cy="6858000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959845F5-8DBD-455C-BE85-DE057896CA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81899" cy="6858000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2CC4688E-224B-4473-9CA5-B2360EBD04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28189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440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DA0B5CD-2989-477B-8816-059071A403F5}"/>
              </a:ext>
            </a:extLst>
          </p:cNvPr>
          <p:cNvGrpSpPr/>
          <p:nvPr userDrawn="1"/>
        </p:nvGrpSpPr>
        <p:grpSpPr>
          <a:xfrm>
            <a:off x="-2" y="0"/>
            <a:ext cx="4281900" cy="6858000"/>
            <a:chOff x="-1" y="0"/>
            <a:chExt cx="4281900" cy="6858000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C196D168-BCA5-49F2-ABFE-E5CC59B643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81899" cy="6858000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0B8D00C1-F614-47B0-9182-D34E932A68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281899" cy="6858000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26C5BE2-850C-47FA-9913-653B05AE00AC}"/>
              </a:ext>
            </a:extLst>
          </p:cNvPr>
          <p:cNvGrpSpPr/>
          <p:nvPr userDrawn="1"/>
        </p:nvGrpSpPr>
        <p:grpSpPr>
          <a:xfrm rot="10800000">
            <a:off x="5631640" y="0"/>
            <a:ext cx="4281900" cy="6858000"/>
            <a:chOff x="-1" y="0"/>
            <a:chExt cx="4281900" cy="6858000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959845F5-8DBD-455C-BE85-DE057896CA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81899" cy="6858000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2CC4688E-224B-4473-9CA5-B2360EBD04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28189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166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(빈 화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2E5E020-CAC7-4BE2-9DDE-251B0D171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"/>
            <a:ext cx="2144688" cy="2044547"/>
          </a:xfrm>
          <a:prstGeom prst="rect">
            <a:avLst/>
          </a:prstGeom>
        </p:spPr>
      </p:pic>
      <p:cxnSp>
        <p:nvCxnSpPr>
          <p:cNvPr id="12" name="직선 연결선 11"/>
          <p:cNvCxnSpPr>
            <a:cxnSpLocks/>
          </p:cNvCxnSpPr>
          <p:nvPr userDrawn="1"/>
        </p:nvCxnSpPr>
        <p:spPr>
          <a:xfrm>
            <a:off x="596517" y="641069"/>
            <a:ext cx="8892484" cy="0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417002" y="6381328"/>
            <a:ext cx="9071999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668525" y="179348"/>
            <a:ext cx="14654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1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50573" y="312911"/>
            <a:ext cx="1834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 spc="-15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FB5E4884-5173-412A-A8F0-DD7A112465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6124" y="1592797"/>
            <a:ext cx="8856002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3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(빈 화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2E5E020-CAC7-4BE2-9DDE-251B0D171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"/>
            <a:ext cx="2144688" cy="2044547"/>
          </a:xfrm>
          <a:prstGeom prst="rect">
            <a:avLst/>
          </a:prstGeom>
        </p:spPr>
      </p:pic>
      <p:cxnSp>
        <p:nvCxnSpPr>
          <p:cNvPr id="12" name="직선 연결선 11"/>
          <p:cNvCxnSpPr>
            <a:cxnSpLocks/>
          </p:cNvCxnSpPr>
          <p:nvPr userDrawn="1"/>
        </p:nvCxnSpPr>
        <p:spPr>
          <a:xfrm>
            <a:off x="596517" y="641069"/>
            <a:ext cx="8892484" cy="0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417002" y="6381328"/>
            <a:ext cx="9071999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668525" y="179348"/>
            <a:ext cx="14654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1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50573" y="312911"/>
            <a:ext cx="1834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 spc="-15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691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본문(분할선 있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0" y="548680"/>
            <a:ext cx="9906000" cy="0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0" y="6309000"/>
            <a:ext cx="9906000" cy="0"/>
          </a:xfrm>
          <a:prstGeom prst="line">
            <a:avLst/>
          </a:prstGeom>
          <a:ln w="254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6393160" y="240904"/>
            <a:ext cx="29868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522349" y="179348"/>
            <a:ext cx="4430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522347" y="655611"/>
            <a:ext cx="8859777" cy="1011825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360000" tIns="36000" rIns="360000" bIns="36000" anchor="ctr" anchorCtr="0"/>
          <a:lstStyle>
            <a:lvl1pPr marL="0" indent="0" algn="ctr" latinLnBrk="0">
              <a:buNone/>
              <a:defRPr sz="1400" b="1">
                <a:latin typeface="+mn-ea"/>
                <a:ea typeface="+mn-ea"/>
              </a:defRPr>
            </a:lvl1pPr>
          </a:lstStyle>
          <a:p>
            <a:pPr lvl="0"/>
            <a:endParaRPr lang="en-US" altLang="ko-KR" dirty="0"/>
          </a:p>
        </p:txBody>
      </p:sp>
      <p:pic>
        <p:nvPicPr>
          <p:cNvPr id="9" name="_x132815736" descr="EMB00000a6c0b9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7" y="6398563"/>
            <a:ext cx="161925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32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75" userDrawn="1">
          <p15:clr>
            <a:srgbClr val="FBAE40"/>
          </p15:clr>
        </p15:guide>
        <p15:guide id="3" pos="3120" userDrawn="1">
          <p15:clr>
            <a:srgbClr val="FBAE40"/>
          </p15:clr>
        </p15:guide>
        <p15:guide id="4" pos="3188" userDrawn="1">
          <p15:clr>
            <a:srgbClr val="FBAE40"/>
          </p15:clr>
        </p15:guide>
        <p15:guide id="5" pos="30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(빈 화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2E5E020-CAC7-4BE2-9DDE-251B0D171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"/>
            <a:ext cx="2144688" cy="2044547"/>
          </a:xfrm>
          <a:prstGeom prst="rect">
            <a:avLst/>
          </a:prstGeom>
        </p:spPr>
      </p:pic>
      <p:cxnSp>
        <p:nvCxnSpPr>
          <p:cNvPr id="12" name="직선 연결선 11"/>
          <p:cNvCxnSpPr>
            <a:cxnSpLocks/>
          </p:cNvCxnSpPr>
          <p:nvPr userDrawn="1"/>
        </p:nvCxnSpPr>
        <p:spPr>
          <a:xfrm>
            <a:off x="596517" y="641069"/>
            <a:ext cx="8892484" cy="0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417002" y="6381328"/>
            <a:ext cx="9071999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668525" y="179348"/>
            <a:ext cx="14654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1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50573" y="312911"/>
            <a:ext cx="1834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 spc="-15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617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3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8" r:id="rId2"/>
    <p:sldLayoutId id="2147483676" r:id="rId3"/>
    <p:sldLayoutId id="2147483673" r:id="rId4"/>
    <p:sldLayoutId id="2147483655" r:id="rId5"/>
    <p:sldLayoutId id="2147483661" r:id="rId6"/>
    <p:sldLayoutId id="2147483672" r:id="rId7"/>
    <p:sldLayoutId id="2147483674" r:id="rId8"/>
    <p:sldLayoutId id="2147483675" r:id="rId9"/>
  </p:sldLayoutIdLst>
  <p:hf hdr="0" ftr="0" dt="0"/>
  <p:txStyles>
    <p:titleStyle>
      <a:lvl1pPr algn="ctr" defTabSz="91436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2" rtl="0" eaLnBrk="1" latinLnBrk="1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8" algn="l" defTabSz="914362" rtl="0" eaLnBrk="1" latinLnBrk="1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2" rtl="0" eaLnBrk="1" latinLnBrk="1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914362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2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91436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3906" userDrawn="1">
          <p15:clr>
            <a:srgbClr val="F26B43"/>
          </p15:clr>
        </p15:guide>
        <p15:guide id="6" orient="horz" pos="414" userDrawn="1">
          <p15:clr>
            <a:srgbClr val="F26B43"/>
          </p15:clr>
        </p15:guide>
        <p15:guide id="7" pos="329" userDrawn="1">
          <p15:clr>
            <a:srgbClr val="F26B43"/>
          </p15:clr>
        </p15:guide>
        <p15:guide id="8" pos="5911" userDrawn="1">
          <p15:clr>
            <a:srgbClr val="F26B43"/>
          </p15:clr>
        </p15:guide>
        <p15:guide id="9" pos="5979" userDrawn="1">
          <p15:clr>
            <a:srgbClr val="F26B43"/>
          </p15:clr>
        </p15:guide>
        <p15:guide id="11" pos="2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100573" y="1340769"/>
            <a:ext cx="8136904" cy="912688"/>
          </a:xfrm>
        </p:spPr>
        <p:txBody>
          <a:bodyPr>
            <a:normAutofit/>
          </a:bodyPr>
          <a:lstStyle/>
          <a:p>
            <a:r>
              <a:rPr lang="en-US" altLang="ko-KR" sz="3199" spc="-150" dirty="0"/>
              <a:t>2022</a:t>
            </a:r>
            <a:r>
              <a:rPr lang="ko-KR" altLang="en-US" sz="3199" spc="-150" dirty="0"/>
              <a:t>학년도 신한대학교 재학생 만족도 조사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89D4BA50-B8EB-4318-B606-016CB8F0F4F3}"/>
              </a:ext>
            </a:extLst>
          </p:cNvPr>
          <p:cNvSpPr txBox="1">
            <a:spLocks/>
          </p:cNvSpPr>
          <p:nvPr/>
        </p:nvSpPr>
        <p:spPr>
          <a:xfrm>
            <a:off x="1100573" y="2096853"/>
            <a:ext cx="5796644" cy="717337"/>
          </a:xfrm>
          <a:prstGeom prst="rect">
            <a:avLst/>
          </a:prstGeom>
        </p:spPr>
        <p:txBody>
          <a:bodyPr wrap="square" anchor="t" anchorCtr="0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 spc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defRPr>
            </a:lvl1pPr>
          </a:lstStyle>
          <a:p>
            <a:pPr algn="l"/>
            <a:endParaRPr lang="en-US" altLang="ko-KR" sz="2799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ko-KR" altLang="en-US" sz="3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결과보고서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5752DFE-288F-4E92-B23D-1F93856D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6" y="6201308"/>
            <a:ext cx="1657240" cy="41861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7083379-3103-4ED5-84F4-2E0FD1B98396}"/>
              </a:ext>
            </a:extLst>
          </p:cNvPr>
          <p:cNvSpPr/>
          <p:nvPr/>
        </p:nvSpPr>
        <p:spPr bwMode="auto">
          <a:xfrm flipH="1">
            <a:off x="1009133" y="1592796"/>
            <a:ext cx="45719" cy="1221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부제목 6">
            <a:extLst>
              <a:ext uri="{FF2B5EF4-FFF2-40B4-BE49-F238E27FC236}">
                <a16:creationId xmlns:a16="http://schemas.microsoft.com/office/drawing/2014/main" id="{76CC6ECD-6608-4F4F-BBA1-1399412A1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2684" y="6225950"/>
            <a:ext cx="1186543" cy="369332"/>
          </a:xfrm>
        </p:spPr>
        <p:txBody>
          <a:bodyPr/>
          <a:lstStyle/>
          <a:p>
            <a:r>
              <a:rPr lang="en-US" altLang="ko-KR" dirty="0"/>
              <a:t>2023. 03.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6" y="179348"/>
            <a:ext cx="1696298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5. </a:t>
            </a:r>
            <a:r>
              <a:rPr lang="ko-KR" altLang="en-US" dirty="0">
                <a:latin typeface="+mj-ea"/>
                <a:ea typeface="+mj-ea"/>
              </a:rPr>
              <a:t>응답자 현황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9</a:t>
            </a:fld>
            <a:r>
              <a:rPr lang="en-US" altLang="ko-KR"/>
              <a:t>-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153582"/>
              </p:ext>
            </p:extLst>
          </p:nvPr>
        </p:nvGraphicFramePr>
        <p:xfrm>
          <a:off x="5061484" y="1341269"/>
          <a:ext cx="4320000" cy="493205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54226812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57253742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15134283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702807001"/>
                    </a:ext>
                  </a:extLst>
                </a:gridCol>
              </a:tblGrid>
              <a:tr h="1994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ko-KR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사례 수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1" u="none" strike="noStrike" dirty="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178580"/>
                  </a:ext>
                </a:extLst>
              </a:tr>
              <a:tr h="189306">
                <a:tc rowSpan="25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학과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식품영양전공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4033949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외식조리전공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0119839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err="1">
                          <a:effectLst/>
                          <a:latin typeface="+mn-ea"/>
                          <a:ea typeface="+mn-ea"/>
                        </a:rPr>
                        <a:t>바이오식품산업전공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6240317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임상병리학과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3518350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방사선학과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9417004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err="1">
                          <a:effectLst/>
                          <a:latin typeface="+mn-ea"/>
                          <a:ea typeface="+mn-ea"/>
                        </a:rPr>
                        <a:t>치기공학과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8288593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err="1">
                          <a:effectLst/>
                          <a:latin typeface="+mn-ea"/>
                          <a:ea typeface="+mn-ea"/>
                        </a:rPr>
                        <a:t>치위생학과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9318373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뷰티헬스전공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6006669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안경광학전공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8211700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간호학과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8163679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에너지환경공학과</a:t>
                      </a: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1120605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IT</a:t>
                      </a:r>
                      <a:r>
                        <a:rPr lang="ko-KR" altLang="en-US" sz="1000" u="none" strike="noStrike" dirty="0" err="1">
                          <a:effectLst/>
                          <a:latin typeface="+mn-ea"/>
                          <a:ea typeface="+mn-ea"/>
                        </a:rPr>
                        <a:t>융합공학부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8111230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전자공학전공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6543106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컴퓨터공학전공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5347496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섬유소재공학과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6573455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기계자동차융합공학과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4729014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사이버드론봇군사학과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3317687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공연예술전공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0183230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태권도교육융합전공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918949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모델콘텐츠전공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0581314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디자인학부</a:t>
                      </a: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산업디자인전공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4429894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패션디자인전공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9101786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공간디자인전공</a:t>
                      </a: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9220965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미래스포츠융합학과</a:t>
                      </a: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664067"/>
              </p:ext>
            </p:extLst>
          </p:nvPr>
        </p:nvGraphicFramePr>
        <p:xfrm>
          <a:off x="524509" y="1341268"/>
          <a:ext cx="4320000" cy="495538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9313202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199035618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84357618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865743459"/>
                    </a:ext>
                  </a:extLst>
                </a:gridCol>
              </a:tblGrid>
              <a:tr h="20468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ko-KR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사례 수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1" u="none" strike="noStrike" dirty="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971986"/>
                  </a:ext>
                </a:extLst>
              </a:tr>
              <a:tr h="19247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전체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810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100.0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extLst>
                  <a:ext uri="{0D108BD9-81ED-4DB2-BD59-A6C34878D82A}">
                    <a16:rowId xmlns:a16="http://schemas.microsoft.com/office/drawing/2014/main" val="3932133747"/>
                  </a:ext>
                </a:extLst>
              </a:tr>
              <a:tr h="19247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성별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남성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8292962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여성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0534862"/>
                  </a:ext>
                </a:extLst>
              </a:tr>
              <a:tr h="192472"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4042282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4150516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113674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4457566"/>
                  </a:ext>
                </a:extLst>
              </a:tr>
              <a:tr h="19247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캠퍼스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의정부캠퍼스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638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78.8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extLst>
                  <a:ext uri="{0D108BD9-81ED-4DB2-BD59-A6C34878D82A}">
                    <a16:rowId xmlns:a16="http://schemas.microsoft.com/office/drawing/2014/main" val="2433982923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동두천캠퍼스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172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21.2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extLst>
                  <a:ext uri="{0D108BD9-81ED-4DB2-BD59-A6C34878D82A}">
                    <a16:rowId xmlns:a16="http://schemas.microsoft.com/office/drawing/2014/main" val="2364005187"/>
                  </a:ext>
                </a:extLst>
              </a:tr>
              <a:tr h="192472"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소속단과대학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사회과학대학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0222713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글로벌비즈니스대학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919752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err="1">
                          <a:effectLst/>
                          <a:latin typeface="+mn-ea"/>
                          <a:ea typeface="+mn-ea"/>
                        </a:rPr>
                        <a:t>바이오생태대학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4757700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간호대학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554908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과학기술융합대학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3831759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디자인예술대학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0527885"/>
                  </a:ext>
                </a:extLst>
              </a:tr>
              <a:tr h="192472">
                <a:tc rowSpan="10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학과</a:t>
                      </a: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행정학과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8872584"/>
                  </a:ext>
                </a:extLst>
              </a:tr>
              <a:tr h="96236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토지행정학과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9671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경찰행정학과</a:t>
                      </a: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유아교육과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8209116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사회복지학과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2518912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미디어언론학과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6377706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글로벌통상경영학과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4193988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글로벌관광경영학과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522132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err="1">
                          <a:effectLst/>
                          <a:latin typeface="+mn-ea"/>
                          <a:ea typeface="+mn-ea"/>
                        </a:rPr>
                        <a:t>국제어학과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8094350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식품조리과학부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7943292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525000" y="751895"/>
            <a:ext cx="8856000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latin typeface="+mn-ea"/>
              </a:rPr>
              <a:t>대상별</a:t>
            </a:r>
            <a:r>
              <a:rPr lang="ko-KR" altLang="en-US" sz="1400" b="1" dirty="0">
                <a:latin typeface="+mn-ea"/>
              </a:rPr>
              <a:t> 응답자 현황 </a:t>
            </a:r>
          </a:p>
        </p:txBody>
      </p:sp>
    </p:spTree>
    <p:extLst>
      <p:ext uri="{BB962C8B-B14F-4D97-AF65-F5344CB8AC3E}">
        <p14:creationId xmlns:p14="http://schemas.microsoft.com/office/powerpoint/2010/main" val="83357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611090"/>
              </p:ext>
            </p:extLst>
          </p:nvPr>
        </p:nvGraphicFramePr>
        <p:xfrm>
          <a:off x="2626917" y="2242592"/>
          <a:ext cx="6341349" cy="1720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3278973690"/>
                    </a:ext>
                  </a:extLst>
                </a:gridCol>
                <a:gridCol w="3749061">
                  <a:extLst>
                    <a:ext uri="{9D8B030D-6E8A-4147-A177-3AD203B41FA5}">
                      <a16:colId xmlns:a16="http://schemas.microsoft.com/office/drawing/2014/main" val="3380946058"/>
                    </a:ext>
                  </a:extLst>
                </a:gridCol>
              </a:tblGrid>
              <a:tr h="17204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Ⅱ. </a:t>
                      </a:r>
                      <a:r>
                        <a:rPr lang="ko-KR" altLang="en-US" sz="28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종합평가</a:t>
                      </a:r>
                      <a:endParaRPr lang="ko-KR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latinLnBrk="1">
                        <a:spcAft>
                          <a:spcPts val="1200"/>
                        </a:spcAft>
                        <a:buAutoNum type="arabicPeriod"/>
                      </a:pPr>
                      <a:endParaRPr lang="en-US" altLang="ko-KR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1884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5961112" y="2242592"/>
            <a:ext cx="30243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spcAft>
                <a:spcPts val="1200"/>
              </a:spcAft>
              <a:buAutoNum type="arabicPeriod"/>
            </a:pPr>
            <a:r>
              <a:rPr lang="ko-KR" altLang="en-US" b="1" dirty="0"/>
              <a:t> </a:t>
            </a:r>
            <a:r>
              <a:rPr lang="ko-KR" altLang="en-US" sz="1600" b="1" dirty="0"/>
              <a:t>총괄</a:t>
            </a:r>
            <a:endParaRPr lang="en-US" altLang="ko-KR" sz="1600" b="1" dirty="0"/>
          </a:p>
          <a:p>
            <a:pPr marL="269875" indent="-269875">
              <a:spcAft>
                <a:spcPts val="1200"/>
              </a:spcAft>
              <a:buAutoNum type="arabicPeriod"/>
            </a:pPr>
            <a:r>
              <a:rPr lang="ko-KR" altLang="en-US" sz="1600" b="1" dirty="0"/>
              <a:t> 응답자 속성별</a:t>
            </a:r>
            <a:endParaRPr lang="en-US" altLang="ko-KR" sz="1600" b="1" dirty="0"/>
          </a:p>
          <a:p>
            <a:pPr marL="269875" indent="-269875">
              <a:spcAft>
                <a:spcPts val="1200"/>
              </a:spcAft>
              <a:buAutoNum type="arabicPeriod"/>
            </a:pPr>
            <a:r>
              <a:rPr lang="ko-KR" altLang="en-US" sz="1600" b="1" dirty="0"/>
              <a:t> 기타 부가 사항</a:t>
            </a:r>
            <a:endParaRPr lang="en-US" altLang="ko-KR" sz="1600" b="1" dirty="0"/>
          </a:p>
        </p:txBody>
      </p:sp>
    </p:spTree>
    <p:extLst>
      <p:ext uri="{BB962C8B-B14F-4D97-AF65-F5344CB8AC3E}">
        <p14:creationId xmlns:p14="http://schemas.microsoft.com/office/powerpoint/2010/main" val="206490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108684" y="764664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재학생 종합 만족도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74.3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점으로 전년도 대비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0.4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점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상승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524" y="1406413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재학생 종합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10" name="부제목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가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종합 만족도 </a:t>
            </a:r>
          </a:p>
        </p:txBody>
      </p:sp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1487288028"/>
              </p:ext>
            </p:extLst>
          </p:nvPr>
        </p:nvGraphicFramePr>
        <p:xfrm>
          <a:off x="5060950" y="1773238"/>
          <a:ext cx="4321175" cy="423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65848" y="1400669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재학생 종합 만족도 추이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110423"/>
              </p:ext>
            </p:extLst>
          </p:nvPr>
        </p:nvGraphicFramePr>
        <p:xfrm>
          <a:off x="552838" y="1764971"/>
          <a:ext cx="4292211" cy="4159652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986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4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종합 만족도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74.3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11.6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852634810"/>
                  </a:ext>
                </a:extLst>
              </a:tr>
              <a:tr h="1388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전반적 만족도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67.7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16.1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092303831"/>
                  </a:ext>
                </a:extLst>
              </a:tr>
              <a:tr h="1388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72.1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14.7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대학인식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73.2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17.1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전공교육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80.7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13.5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724254384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교양교육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75.8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13.8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78.4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17.5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7212386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79.5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14.8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82.2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14.0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821138730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학습지원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83.2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13.2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81.6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15.1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647548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학생상담지원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82.5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14.3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교육</a:t>
                      </a:r>
                      <a:r>
                        <a:rPr lang="ko-KR" altLang="en-US" sz="1000" b="1" baseline="0" dirty="0">
                          <a:latin typeface="+mn-ea"/>
                          <a:ea typeface="+mn-ea"/>
                        </a:rPr>
                        <a:t>환경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68.8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16.6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044703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학생지원 서비스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71.5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14.6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471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83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108684" y="764664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교수〮학습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및 강의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비교과지원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만족도는 전 학년도 대비 상승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931" y="1404557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[3</a:t>
            </a:r>
            <a:r>
              <a:rPr lang="ko-KR" altLang="en-US" sz="1300" b="1" dirty="0">
                <a:latin typeface="+mn-ea"/>
              </a:rPr>
              <a:t>년간 비교를 위한 영역 구성표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10" name="부제목 9"/>
          <p:cNvSpPr>
            <a:spLocks noGrp="1"/>
          </p:cNvSpPr>
          <p:nvPr>
            <p:ph type="subTitle" idx="1"/>
          </p:nvPr>
        </p:nvSpPr>
        <p:spPr>
          <a:xfrm>
            <a:off x="7329265" y="312911"/>
            <a:ext cx="2155984" cy="307777"/>
          </a:xfrm>
        </p:spPr>
        <p:txBody>
          <a:bodyPr/>
          <a:lstStyle/>
          <a:p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나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영역 만족도 추이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65848" y="1404556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[3</a:t>
            </a:r>
            <a:r>
              <a:rPr lang="ko-KR" altLang="en-US" sz="1300" b="1" dirty="0">
                <a:latin typeface="+mn-ea"/>
              </a:rPr>
              <a:t>년간 영역 만족도 추이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18836"/>
              </p:ext>
            </p:extLst>
          </p:nvPr>
        </p:nvGraphicFramePr>
        <p:xfrm>
          <a:off x="552839" y="1764976"/>
          <a:ext cx="4292213" cy="4328324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915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870218060"/>
                    </a:ext>
                  </a:extLst>
                </a:gridCol>
                <a:gridCol w="208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2022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학년도 요인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년간 비교를 위한 영역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전공교수</a:t>
                      </a:r>
                    </a:p>
                  </a:txBody>
                  <a:tcPr marL="36000" marR="36000" marT="36000" marB="36000"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≫</a:t>
                      </a:r>
                    </a:p>
                  </a:txBody>
                  <a:tcPr marL="36000" marR="36000" marT="36000" marB="3600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교수</a:t>
                      </a:r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latin typeface="+mn-ea"/>
                        </a:rPr>
                        <a:t>〮학습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+mn-ea"/>
                        </a:rPr>
                        <a:t> 및 강의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852634810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교양교수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092303831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724254384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36000" marR="36000" marT="36000" marB="36000" anchor="ctr"/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≫</a:t>
                      </a:r>
                    </a:p>
                  </a:txBody>
                  <a:tcPr marL="36000" marR="36000" marT="36000" marB="36000" anchor="ctr"/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비교과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지원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65548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교수학습 프로그램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821138730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국제교류 프로그램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취업 프로그램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647548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창업 프로그램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진로상담 프로그램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044703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심리상담 프로그램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471327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292070"/>
                  </a:ext>
                </a:extLst>
              </a:tr>
            </a:tbl>
          </a:graphicData>
        </a:graphic>
      </p:graphicFrame>
      <p:graphicFrame>
        <p:nvGraphicFramePr>
          <p:cNvPr id="27" name="차트 26"/>
          <p:cNvGraphicFramePr/>
          <p:nvPr>
            <p:extLst>
              <p:ext uri="{D42A27DB-BD31-4B8C-83A1-F6EECF244321}">
                <p14:modId xmlns:p14="http://schemas.microsoft.com/office/powerpoint/2010/main" val="781426458"/>
              </p:ext>
            </p:extLst>
          </p:nvPr>
        </p:nvGraphicFramePr>
        <p:xfrm>
          <a:off x="5060950" y="1773237"/>
          <a:ext cx="4321175" cy="443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810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108684" y="764664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교육과정 및 운영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행정서비스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대학인프라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만족도는 전년도 대비 상승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115" y="1395499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[3</a:t>
            </a:r>
            <a:r>
              <a:rPr lang="ko-KR" altLang="en-US" sz="1300" b="1" dirty="0">
                <a:latin typeface="+mn-ea"/>
              </a:rPr>
              <a:t>년간 비교를 위한 영역 구성표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5848" y="1395499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[3</a:t>
            </a:r>
            <a:r>
              <a:rPr lang="ko-KR" altLang="en-US" sz="1300" b="1" dirty="0">
                <a:latin typeface="+mn-ea"/>
              </a:rPr>
              <a:t>년간 영역 만족도 추이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329999"/>
              </p:ext>
            </p:extLst>
          </p:nvPr>
        </p:nvGraphicFramePr>
        <p:xfrm>
          <a:off x="552839" y="1764972"/>
          <a:ext cx="4292213" cy="4334520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915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870218060"/>
                    </a:ext>
                  </a:extLst>
                </a:gridCol>
                <a:gridCol w="208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2022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학년도 요인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년간 비교를 위한 영역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전공교육과정</a:t>
                      </a:r>
                    </a:p>
                  </a:txBody>
                  <a:tcPr marL="36000" marR="36000" marT="36000" marB="36000" anchor="ctr"/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≫</a:t>
                      </a:r>
                    </a:p>
                  </a:txBody>
                  <a:tcPr marL="36000" marR="36000" marT="36000" marB="36000" anchor="ctr"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교육과정 및 운영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852634810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전공역량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092303831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교양교육과정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교양역량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724254384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36000" marR="36000" marT="36000" marB="3600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≫</a:t>
                      </a:r>
                    </a:p>
                  </a:txBody>
                  <a:tcPr marL="36000" marR="36000" marT="36000" marB="360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행정서비스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821138730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latin typeface="+mn-ea"/>
                          <a:ea typeface="+mn-ea"/>
                        </a:rPr>
                        <a:t>≫</a:t>
                      </a:r>
                    </a:p>
                  </a:txBody>
                  <a:tcPr marL="36000" marR="36000" marT="36000" marB="36000" anchor="ctr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대학인프라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19967134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첨단 강의실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158819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강의실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138489594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도서관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204164182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교내 편의시설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953584594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스쿨버스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69273134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생활관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549391033"/>
                  </a:ext>
                </a:extLst>
              </a:tr>
            </a:tbl>
          </a:graphicData>
        </a:graphic>
      </p:graphicFrame>
      <p:graphicFrame>
        <p:nvGraphicFramePr>
          <p:cNvPr id="27" name="차트 26"/>
          <p:cNvGraphicFramePr/>
          <p:nvPr>
            <p:extLst>
              <p:ext uri="{D42A27DB-BD31-4B8C-83A1-F6EECF244321}">
                <p14:modId xmlns:p14="http://schemas.microsoft.com/office/powerpoint/2010/main" val="1565610083"/>
              </p:ext>
            </p:extLst>
          </p:nvPr>
        </p:nvGraphicFramePr>
        <p:xfrm>
          <a:off x="5060950" y="1773237"/>
          <a:ext cx="4321175" cy="43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부제목 9"/>
          <p:cNvSpPr>
            <a:spLocks noGrp="1"/>
          </p:cNvSpPr>
          <p:nvPr>
            <p:ph type="subTitle" idx="1"/>
          </p:nvPr>
        </p:nvSpPr>
        <p:spPr>
          <a:xfrm>
            <a:off x="7329265" y="312911"/>
            <a:ext cx="2155984" cy="307777"/>
          </a:xfrm>
        </p:spPr>
        <p:txBody>
          <a:bodyPr/>
          <a:lstStyle/>
          <a:p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나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영역 만족도 추이</a:t>
            </a:r>
          </a:p>
        </p:txBody>
      </p:sp>
    </p:spTree>
    <p:extLst>
      <p:ext uri="{BB962C8B-B14F-4D97-AF65-F5344CB8AC3E}">
        <p14:creationId xmlns:p14="http://schemas.microsoft.com/office/powerpoint/2010/main" val="3178098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3076761433"/>
              </p:ext>
            </p:extLst>
          </p:nvPr>
        </p:nvGraphicFramePr>
        <p:xfrm>
          <a:off x="5060951" y="1764971"/>
          <a:ext cx="5364658" cy="398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650573" y="312911"/>
            <a:ext cx="1834677" cy="307777"/>
          </a:xfrm>
        </p:spPr>
        <p:txBody>
          <a:bodyPr/>
          <a:lstStyle/>
          <a:p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다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영역 만족도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108684" y="692697"/>
            <a:ext cx="7271192" cy="504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>
                <a:solidFill>
                  <a:schemeClr val="tx1"/>
                </a:solidFill>
                <a:latin typeface="+mn-ea"/>
              </a:rPr>
              <a:t>전반적 만족도</a:t>
            </a:r>
            <a:r>
              <a:rPr lang="en-US" altLang="ko-KR" sz="1300" b="1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300" b="1" dirty="0">
                <a:solidFill>
                  <a:schemeClr val="tx1"/>
                </a:solidFill>
                <a:latin typeface="+mn-ea"/>
              </a:rPr>
              <a:t> 대학혁신</a:t>
            </a:r>
            <a:r>
              <a:rPr lang="en-US" altLang="ko-KR" sz="13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b="1" dirty="0">
                <a:solidFill>
                  <a:schemeClr val="tx1"/>
                </a:solidFill>
                <a:latin typeface="+mn-ea"/>
              </a:rPr>
              <a:t>대학인식</a:t>
            </a:r>
            <a:r>
              <a:rPr lang="en-US" altLang="ko-KR" sz="13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b="1" dirty="0">
                <a:solidFill>
                  <a:schemeClr val="tx1"/>
                </a:solidFill>
                <a:latin typeface="+mn-ea"/>
              </a:rPr>
              <a:t>외국어교육</a:t>
            </a:r>
            <a:r>
              <a:rPr lang="en-US" altLang="ko-KR" sz="13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b="1" dirty="0">
                <a:solidFill>
                  <a:schemeClr val="tx1"/>
                </a:solidFill>
                <a:latin typeface="+mn-ea"/>
              </a:rPr>
              <a:t>교육환경</a:t>
            </a:r>
            <a:r>
              <a:rPr lang="en-US" altLang="ko-KR" sz="13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b="1" dirty="0">
                <a:solidFill>
                  <a:schemeClr val="tx1"/>
                </a:solidFill>
                <a:latin typeface="+mn-ea"/>
              </a:rPr>
              <a:t>학생지원 서비스는</a:t>
            </a:r>
            <a:endParaRPr lang="en-US" altLang="ko-KR" sz="13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300" b="1" dirty="0">
                <a:solidFill>
                  <a:schemeClr val="tx1"/>
                </a:solidFill>
                <a:latin typeface="+mn-ea"/>
              </a:rPr>
              <a:t>종합 만족도보다 낮음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23876" y="692697"/>
            <a:ext cx="1584808" cy="5040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211070"/>
              </p:ext>
            </p:extLst>
          </p:nvPr>
        </p:nvGraphicFramePr>
        <p:xfrm>
          <a:off x="552838" y="1764971"/>
          <a:ext cx="4292211" cy="4159652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986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4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종합 만족도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74.3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11.6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852634810"/>
                  </a:ext>
                </a:extLst>
              </a:tr>
              <a:tr h="1388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전반적 만족도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67.7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16.1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092303831"/>
                  </a:ext>
                </a:extLst>
              </a:tr>
              <a:tr h="1388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72.1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14.7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대학인식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73.2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17.1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전공교육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80.7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13.5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724254384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교양교육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75.8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13.8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78.4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17.5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7212386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79.5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14.8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82.2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14.0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821138730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학습지원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83.2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13.2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81.6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15.1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647548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학생상담지원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82.5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14.3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교육</a:t>
                      </a:r>
                      <a:r>
                        <a:rPr lang="ko-KR" altLang="en-US" sz="1000" b="1" baseline="0" dirty="0">
                          <a:latin typeface="+mn-ea"/>
                          <a:ea typeface="+mn-ea"/>
                        </a:rPr>
                        <a:t>환경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68.8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16.6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044703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학생지원 서비스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71.5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14.6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471327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41930" y="1413670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영역 만족도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151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라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요인별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SSA(Satisfaction-Standard deviation Analysis)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9586" y="1339457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527648"/>
              </p:ext>
            </p:extLst>
          </p:nvPr>
        </p:nvGraphicFramePr>
        <p:xfrm>
          <a:off x="5019587" y="1647239"/>
          <a:ext cx="4320001" cy="466148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73726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  <a:gridCol w="1002210">
                  <a:extLst>
                    <a:ext uri="{9D8B030D-6E8A-4147-A177-3AD203B41FA5}">
                      <a16:colId xmlns:a16="http://schemas.microsoft.com/office/drawing/2014/main" val="2335151070"/>
                    </a:ext>
                  </a:extLst>
                </a:gridCol>
              </a:tblGrid>
              <a:tr h="273718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2518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err="1">
                          <a:effectLst/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취업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1129343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7122335"/>
                  </a:ext>
                </a:extLst>
              </a:tr>
              <a:tr h="292518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3666176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9007879"/>
                  </a:ext>
                </a:extLst>
              </a:tr>
              <a:tr h="292518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교육환경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71692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3969438"/>
                  </a:ext>
                </a:extLst>
              </a:tr>
              <a:tr h="292518">
                <a:tc rowSpan="7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637595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134028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276082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32920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373544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673541"/>
              </p:ext>
            </p:extLst>
          </p:nvPr>
        </p:nvGraphicFramePr>
        <p:xfrm>
          <a:off x="560192" y="1647236"/>
          <a:ext cx="4320001" cy="471104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625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  <a:gridCol w="1007311">
                  <a:extLst>
                    <a:ext uri="{9D8B030D-6E8A-4147-A177-3AD203B41FA5}">
                      <a16:colId xmlns:a16="http://schemas.microsoft.com/office/drawing/2014/main" val="2335151070"/>
                    </a:ext>
                  </a:extLst>
                </a:gridCol>
              </a:tblGrid>
              <a:tr h="272785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5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5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95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884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958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2958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295884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58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9431601"/>
                  </a:ext>
                </a:extLst>
              </a:tr>
              <a:tr h="2958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29588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불안한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176618"/>
                  </a:ext>
                </a:extLst>
              </a:tr>
              <a:tr h="29588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048288"/>
                  </a:ext>
                </a:extLst>
              </a:tr>
              <a:tr h="29588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1243030"/>
                  </a:ext>
                </a:extLst>
              </a:tr>
              <a:tr h="29588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학습지원</a:t>
                      </a:r>
                    </a:p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149064"/>
                  </a:ext>
                </a:extLst>
              </a:tr>
              <a:tr h="2958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410326"/>
                  </a:ext>
                </a:extLst>
              </a:tr>
              <a:tr h="2958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6037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390" y="1339459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15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690963"/>
            <a:ext cx="7271192" cy="5062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30" b="1" dirty="0">
                <a:solidFill>
                  <a:schemeClr val="tx1"/>
                </a:solidFill>
                <a:latin typeface="+mn-ea"/>
              </a:rPr>
              <a:t>최우선 개선 영역은 대학인식</a:t>
            </a:r>
            <a:r>
              <a:rPr lang="en-US" altLang="ko-KR" sz="113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30" b="1" dirty="0">
                <a:solidFill>
                  <a:schemeClr val="tx1"/>
                </a:solidFill>
                <a:latin typeface="+mn-ea"/>
              </a:rPr>
              <a:t>교양교육과정</a:t>
            </a:r>
            <a:r>
              <a:rPr lang="en-US" altLang="ko-KR" sz="113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30" b="1" dirty="0">
                <a:solidFill>
                  <a:schemeClr val="tx1"/>
                </a:solidFill>
                <a:latin typeface="+mn-ea"/>
              </a:rPr>
              <a:t>실험실습실</a:t>
            </a:r>
            <a:r>
              <a:rPr lang="en-US" altLang="ko-KR" sz="113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30" b="1" dirty="0">
                <a:solidFill>
                  <a:schemeClr val="tx1"/>
                </a:solidFill>
                <a:latin typeface="+mn-ea"/>
              </a:rPr>
              <a:t>강의실</a:t>
            </a:r>
            <a:r>
              <a:rPr lang="en-US" altLang="ko-KR" sz="113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30" b="1" dirty="0">
                <a:solidFill>
                  <a:schemeClr val="tx1"/>
                </a:solidFill>
                <a:latin typeface="+mn-ea"/>
              </a:rPr>
              <a:t>장학금</a:t>
            </a:r>
            <a:r>
              <a:rPr lang="en-US" altLang="ko-KR" sz="113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30" b="1" dirty="0">
                <a:solidFill>
                  <a:schemeClr val="tx1"/>
                </a:solidFill>
                <a:latin typeface="+mn-ea"/>
              </a:rPr>
              <a:t>교내 편의시설</a:t>
            </a:r>
            <a:r>
              <a:rPr lang="en-US" altLang="ko-KR" sz="1130" b="1" dirty="0">
                <a:solidFill>
                  <a:schemeClr val="tx1"/>
                </a:solidFill>
                <a:latin typeface="+mn-ea"/>
              </a:rPr>
              <a:t>, </a:t>
            </a:r>
          </a:p>
          <a:p>
            <a:pPr algn="ctr"/>
            <a:r>
              <a:rPr lang="ko-KR" altLang="en-US" sz="1130" b="1" dirty="0">
                <a:solidFill>
                  <a:schemeClr val="tx1"/>
                </a:solidFill>
                <a:latin typeface="+mn-ea"/>
              </a:rPr>
              <a:t>정보화 서비스</a:t>
            </a:r>
            <a:r>
              <a:rPr lang="en-US" altLang="ko-KR" sz="113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30" b="1" dirty="0" err="1">
                <a:solidFill>
                  <a:schemeClr val="tx1"/>
                </a:solidFill>
                <a:latin typeface="+mn-ea"/>
              </a:rPr>
              <a:t>통합행정실</a:t>
            </a:r>
            <a:r>
              <a:rPr lang="en-US" altLang="ko-KR" sz="113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30" b="1" dirty="0">
                <a:solidFill>
                  <a:schemeClr val="tx1"/>
                </a:solidFill>
                <a:latin typeface="+mn-ea"/>
              </a:rPr>
              <a:t>스쿨버스로 나타남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690964"/>
            <a:ext cx="1584808" cy="5062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1200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 err="1"/>
              <a:t>요인별</a:t>
            </a:r>
            <a:r>
              <a:rPr lang="ko-KR" altLang="en-US" dirty="0"/>
              <a:t> </a:t>
            </a:r>
            <a:r>
              <a:rPr lang="en-US" altLang="ko-KR" dirty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9207" y="1315504"/>
            <a:ext cx="4320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[SSA</a:t>
            </a:r>
            <a:r>
              <a:rPr lang="ko-KR" altLang="en-US" sz="1400" b="1" dirty="0">
                <a:latin typeface="+mn-ea"/>
              </a:rPr>
              <a:t>결과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16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최우선 개선 영역의 문항들은 세부적으로 검토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416778" y="1518911"/>
            <a:ext cx="6700795" cy="4842814"/>
            <a:chOff x="1687192" y="589036"/>
            <a:chExt cx="8347602" cy="6160538"/>
          </a:xfrm>
        </p:grpSpPr>
        <p:graphicFrame>
          <p:nvGraphicFramePr>
            <p:cNvPr id="15" name="차트 14"/>
            <p:cNvGraphicFramePr/>
            <p:nvPr>
              <p:extLst>
                <p:ext uri="{D42A27DB-BD31-4B8C-83A1-F6EECF244321}">
                  <p14:modId xmlns:p14="http://schemas.microsoft.com/office/powerpoint/2010/main" val="2160735151"/>
                </p:ext>
              </p:extLst>
            </p:nvPr>
          </p:nvGraphicFramePr>
          <p:xfrm>
            <a:off x="2401455" y="1226394"/>
            <a:ext cx="7389091" cy="4478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6" name="직선 연결선 15"/>
            <p:cNvCxnSpPr/>
            <p:nvPr/>
          </p:nvCxnSpPr>
          <p:spPr>
            <a:xfrm flipV="1">
              <a:off x="2536897" y="3457281"/>
              <a:ext cx="7113444" cy="2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H="1">
              <a:off x="6092487" y="1415835"/>
              <a:ext cx="3513" cy="4112880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" name="그룹 17"/>
            <p:cNvGrpSpPr/>
            <p:nvPr/>
          </p:nvGrpSpPr>
          <p:grpSpPr>
            <a:xfrm>
              <a:off x="2305962" y="589036"/>
              <a:ext cx="2306205" cy="216477"/>
              <a:chOff x="2181224" y="6138333"/>
              <a:chExt cx="2536826" cy="261938"/>
            </a:xfrm>
          </p:grpSpPr>
          <p:sp>
            <p:nvSpPr>
              <p:cNvPr id="19" name="평행 사변형 18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0" name="양쪽 모서리가 둥근 사각형 19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안정적 우수 영역</a:t>
                </a: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2305962" y="6058376"/>
              <a:ext cx="2306205" cy="216477"/>
              <a:chOff x="2181224" y="6138333"/>
              <a:chExt cx="2536826" cy="261938"/>
            </a:xfrm>
          </p:grpSpPr>
          <p:sp>
            <p:nvSpPr>
              <p:cNvPr id="22" name="평행 사변형 21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3" name="양쪽 모서리가 둥근 사각형 22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취약 영역</a:t>
                </a: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7658075" y="589036"/>
              <a:ext cx="2285369" cy="216477"/>
              <a:chOff x="1991419" y="6138333"/>
              <a:chExt cx="2513906" cy="261938"/>
            </a:xfrm>
          </p:grpSpPr>
          <p:sp>
            <p:nvSpPr>
              <p:cNvPr id="25" name="평행 사변형 24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6" name="양쪽 모서리가 둥근 사각형 25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불안한 우수 영역</a:t>
                </a: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7658075" y="6062943"/>
              <a:ext cx="2285369" cy="216477"/>
              <a:chOff x="1991419" y="6138333"/>
              <a:chExt cx="2513906" cy="261938"/>
            </a:xfrm>
          </p:grpSpPr>
          <p:sp>
            <p:nvSpPr>
              <p:cNvPr id="28" name="평행 사변형 27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9" name="양쪽 모서리가 둥근 사각형 28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/>
                  <a:t>최우선 개선 영역</a:t>
                </a:r>
                <a:endParaRPr lang="ko-KR" altLang="en-US" sz="1200" b="1" dirty="0"/>
              </a:p>
            </p:txBody>
          </p:sp>
        </p:grpSp>
        <p:sp>
          <p:nvSpPr>
            <p:cNvPr id="30" name="설명선 2(강조선) 29"/>
            <p:cNvSpPr/>
            <p:nvPr/>
          </p:nvSpPr>
          <p:spPr>
            <a:xfrm>
              <a:off x="6804445" y="4020103"/>
              <a:ext cx="1328852" cy="199265"/>
            </a:xfrm>
            <a:prstGeom prst="accentCallout2">
              <a:avLst>
                <a:gd name="adj1" fmla="val 34036"/>
                <a:gd name="adj2" fmla="val -3560"/>
                <a:gd name="adj3" fmla="val 45342"/>
                <a:gd name="adj4" fmla="val -12439"/>
                <a:gd name="adj5" fmla="val 33799"/>
                <a:gd name="adj6" fmla="val -11792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정보화 서비스</a:t>
              </a:r>
            </a:p>
          </p:txBody>
        </p:sp>
        <p:sp>
          <p:nvSpPr>
            <p:cNvPr id="31" name="설명선 2(강조선) 30"/>
            <p:cNvSpPr/>
            <p:nvPr/>
          </p:nvSpPr>
          <p:spPr>
            <a:xfrm>
              <a:off x="6916762" y="3669422"/>
              <a:ext cx="1059528" cy="194683"/>
            </a:xfrm>
            <a:prstGeom prst="accentCallout2">
              <a:avLst>
                <a:gd name="adj1" fmla="val 18750"/>
                <a:gd name="adj2" fmla="val -2839"/>
                <a:gd name="adj3" fmla="val 29133"/>
                <a:gd name="adj4" fmla="val -43404"/>
                <a:gd name="adj5" fmla="val 45617"/>
                <a:gd name="adj6" fmla="val -42603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통합 </a:t>
              </a:r>
              <a:r>
                <a:rPr lang="ko-KR" altLang="en-US" sz="1000" b="1" dirty="0" err="1">
                  <a:solidFill>
                    <a:schemeClr val="bg1"/>
                  </a:solidFill>
                </a:rPr>
                <a:t>행정실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설명선 2(강조선) 31"/>
            <p:cNvSpPr/>
            <p:nvPr/>
          </p:nvSpPr>
          <p:spPr>
            <a:xfrm>
              <a:off x="8432865" y="5318661"/>
              <a:ext cx="851798" cy="196939"/>
            </a:xfrm>
            <a:prstGeom prst="accentCallout2">
              <a:avLst>
                <a:gd name="adj1" fmla="val 59373"/>
                <a:gd name="adj2" fmla="val -2705"/>
                <a:gd name="adj3" fmla="val -63269"/>
                <a:gd name="adj4" fmla="val -57917"/>
                <a:gd name="adj5" fmla="val -50853"/>
                <a:gd name="adj6" fmla="val -5799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>
                  <a:solidFill>
                    <a:schemeClr val="bg1"/>
                  </a:solidFill>
                </a:rPr>
                <a:t>스쿨버스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538559" y="1424464"/>
              <a:ext cx="7074476" cy="413077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900"/>
            </a:p>
          </p:txBody>
        </p:sp>
        <p:sp>
          <p:nvSpPr>
            <p:cNvPr id="34" name="설명선 2(강조선) 33"/>
            <p:cNvSpPr/>
            <p:nvPr/>
          </p:nvSpPr>
          <p:spPr>
            <a:xfrm>
              <a:off x="3995178" y="3936896"/>
              <a:ext cx="1136805" cy="219676"/>
            </a:xfrm>
            <a:prstGeom prst="accentCallout2">
              <a:avLst>
                <a:gd name="adj1" fmla="val 68351"/>
                <a:gd name="adj2" fmla="val 103007"/>
                <a:gd name="adj3" fmla="val 68352"/>
                <a:gd name="adj4" fmla="val 125126"/>
                <a:gd name="adj5" fmla="val -31936"/>
                <a:gd name="adj6" fmla="val 143759"/>
              </a:avLst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대학 혁신</a:t>
              </a:r>
            </a:p>
          </p:txBody>
        </p:sp>
        <p:sp>
          <p:nvSpPr>
            <p:cNvPr id="35" name="설명선 2(강조선) 34"/>
            <p:cNvSpPr/>
            <p:nvPr/>
          </p:nvSpPr>
          <p:spPr>
            <a:xfrm>
              <a:off x="7245475" y="4564837"/>
              <a:ext cx="1371925" cy="194683"/>
            </a:xfrm>
            <a:prstGeom prst="accentCallout2">
              <a:avLst>
                <a:gd name="adj1" fmla="val 31198"/>
                <a:gd name="adj2" fmla="val -2595"/>
                <a:gd name="adj3" fmla="val 39269"/>
                <a:gd name="adj4" fmla="val -16347"/>
                <a:gd name="adj5" fmla="val 26957"/>
                <a:gd name="adj6" fmla="val -1864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교내 편의시설</a:t>
              </a:r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 flipV="1">
              <a:off x="1913641" y="1622069"/>
              <a:ext cx="0" cy="3631245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>
            <a:xfrm>
              <a:off x="1724779" y="898825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724779" y="5669346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687192" y="3089927"/>
              <a:ext cx="421758" cy="8221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/>
                <a:t>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족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도</a:t>
              </a:r>
            </a:p>
          </p:txBody>
        </p:sp>
        <p:cxnSp>
          <p:nvCxnSpPr>
            <p:cNvPr id="40" name="직선 화살표 연결선 39"/>
            <p:cNvCxnSpPr/>
            <p:nvPr/>
          </p:nvCxnSpPr>
          <p:spPr>
            <a:xfrm>
              <a:off x="2974508" y="6549650"/>
              <a:ext cx="6288691" cy="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9613036" y="6396769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2200112" y="6395653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365180" y="6397204"/>
              <a:ext cx="1456872" cy="3523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표준편차</a:t>
              </a:r>
            </a:p>
          </p:txBody>
        </p:sp>
        <p:sp>
          <p:nvSpPr>
            <p:cNvPr id="50" name="설명선 2(강조선) 49"/>
            <p:cNvSpPr/>
            <p:nvPr/>
          </p:nvSpPr>
          <p:spPr>
            <a:xfrm>
              <a:off x="3939569" y="3550075"/>
              <a:ext cx="1399053" cy="219676"/>
            </a:xfrm>
            <a:prstGeom prst="accentCallout2">
              <a:avLst>
                <a:gd name="adj1" fmla="val 68351"/>
                <a:gd name="adj2" fmla="val 103007"/>
                <a:gd name="adj3" fmla="val 68352"/>
                <a:gd name="adj4" fmla="val 125126"/>
                <a:gd name="adj5" fmla="val 69185"/>
                <a:gd name="adj6" fmla="val 146542"/>
              </a:avLst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>
                  <a:solidFill>
                    <a:schemeClr val="bg1"/>
                  </a:solidFill>
                </a:rPr>
                <a:t>행정지원 서비스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설명선 2(강조선) 43"/>
          <p:cNvSpPr/>
          <p:nvPr/>
        </p:nvSpPr>
        <p:spPr>
          <a:xfrm>
            <a:off x="5122444" y="4423336"/>
            <a:ext cx="756084" cy="156643"/>
          </a:xfrm>
          <a:prstGeom prst="accentCallout2">
            <a:avLst>
              <a:gd name="adj1" fmla="val 68493"/>
              <a:gd name="adj2" fmla="val -4740"/>
              <a:gd name="adj3" fmla="val 14938"/>
              <a:gd name="adj4" fmla="val -12556"/>
              <a:gd name="adj5" fmla="val -95923"/>
              <a:gd name="adj6" fmla="val 1275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장학금</a:t>
            </a:r>
          </a:p>
        </p:txBody>
      </p:sp>
      <p:sp>
        <p:nvSpPr>
          <p:cNvPr id="45" name="설명선 2(강조선) 44"/>
          <p:cNvSpPr/>
          <p:nvPr/>
        </p:nvSpPr>
        <p:spPr>
          <a:xfrm>
            <a:off x="5969965" y="4847961"/>
            <a:ext cx="756084" cy="156643"/>
          </a:xfrm>
          <a:prstGeom prst="accentCallout2">
            <a:avLst>
              <a:gd name="adj1" fmla="val 68493"/>
              <a:gd name="adj2" fmla="val -3900"/>
              <a:gd name="adj3" fmla="val 47369"/>
              <a:gd name="adj4" fmla="val -16755"/>
              <a:gd name="adj5" fmla="val 33799"/>
              <a:gd name="adj6" fmla="val -18042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강의실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46" name="설명선 2(강조선) 45"/>
          <p:cNvSpPr/>
          <p:nvPr/>
        </p:nvSpPr>
        <p:spPr>
          <a:xfrm>
            <a:off x="6261481" y="4409181"/>
            <a:ext cx="849085" cy="156643"/>
          </a:xfrm>
          <a:prstGeom prst="accentCallout2">
            <a:avLst>
              <a:gd name="adj1" fmla="val 48224"/>
              <a:gd name="adj2" fmla="val -3152"/>
              <a:gd name="adj3" fmla="val 47369"/>
              <a:gd name="adj4" fmla="val -16755"/>
              <a:gd name="adj5" fmla="val 33799"/>
              <a:gd name="adj6" fmla="val -18042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schemeClr val="bg1"/>
                </a:solidFill>
              </a:rPr>
              <a:t>실험실습실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47" name="설명선 2(강조선) 46"/>
          <p:cNvSpPr/>
          <p:nvPr/>
        </p:nvSpPr>
        <p:spPr>
          <a:xfrm>
            <a:off x="5507644" y="3741671"/>
            <a:ext cx="779252" cy="156643"/>
          </a:xfrm>
          <a:prstGeom prst="accentCallout2">
            <a:avLst>
              <a:gd name="adj1" fmla="val 41130"/>
              <a:gd name="adj2" fmla="val -1774"/>
              <a:gd name="adj3" fmla="val -16479"/>
              <a:gd name="adj4" fmla="val -28535"/>
              <a:gd name="adj5" fmla="val 143252"/>
              <a:gd name="adj6" fmla="val -54145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대학 인식</a:t>
            </a:r>
          </a:p>
        </p:txBody>
      </p:sp>
      <p:sp>
        <p:nvSpPr>
          <p:cNvPr id="48" name="설명선 2(강조선) 47"/>
          <p:cNvSpPr/>
          <p:nvPr/>
        </p:nvSpPr>
        <p:spPr>
          <a:xfrm>
            <a:off x="4974349" y="5031776"/>
            <a:ext cx="976211" cy="156643"/>
          </a:xfrm>
          <a:prstGeom prst="accentCallout2">
            <a:avLst>
              <a:gd name="adj1" fmla="val 50251"/>
              <a:gd name="adj2" fmla="val -2262"/>
              <a:gd name="adj3" fmla="val -56003"/>
              <a:gd name="adj4" fmla="val -8115"/>
              <a:gd name="adj5" fmla="val -611768"/>
              <a:gd name="adj6" fmla="val 5917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교양교육과정</a:t>
            </a:r>
          </a:p>
        </p:txBody>
      </p:sp>
      <p:sp>
        <p:nvSpPr>
          <p:cNvPr id="49" name="설명선 2(강조선) 48"/>
          <p:cNvSpPr/>
          <p:nvPr/>
        </p:nvSpPr>
        <p:spPr>
          <a:xfrm>
            <a:off x="3394235" y="4495598"/>
            <a:ext cx="1051040" cy="194385"/>
          </a:xfrm>
          <a:prstGeom prst="accentCallout2">
            <a:avLst>
              <a:gd name="adj1" fmla="val 68351"/>
              <a:gd name="adj2" fmla="val 103007"/>
              <a:gd name="adj3" fmla="val 68352"/>
              <a:gd name="adj4" fmla="val 125126"/>
              <a:gd name="adj5" fmla="val -31936"/>
              <a:gd name="adj6" fmla="val 143759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전반적 만족도</a:t>
            </a:r>
          </a:p>
        </p:txBody>
      </p:sp>
    </p:spTree>
    <p:extLst>
      <p:ext uri="{BB962C8B-B14F-4D97-AF65-F5344CB8AC3E}">
        <p14:creationId xmlns:p14="http://schemas.microsoft.com/office/powerpoint/2010/main" val="2110211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95410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마</a:t>
            </a:r>
            <a:r>
              <a:rPr lang="en-US" altLang="ko-KR" dirty="0"/>
              <a:t>. </a:t>
            </a:r>
            <a:r>
              <a:rPr lang="ko-KR" altLang="en-US" dirty="0"/>
              <a:t>문항별 </a:t>
            </a:r>
            <a:r>
              <a:rPr lang="ko-KR" altLang="en-US" dirty="0" err="1"/>
              <a:t>기술통계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339279"/>
              </p:ext>
            </p:extLst>
          </p:nvPr>
        </p:nvGraphicFramePr>
        <p:xfrm>
          <a:off x="560192" y="1647236"/>
          <a:ext cx="4284861" cy="46260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617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980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학과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대학에 대한 소속감을 느낀다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447961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다시 대학을 진학해도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대학을 선택할 것이다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59.1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625134"/>
                  </a:ext>
                </a:extLst>
              </a:tr>
              <a:tr h="299808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미래 지향적 소양 기반으로 교양교육과정 체계를 혁신하고자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디지털 미래인재 양성을 위하여 첨단 강의실을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체계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학생자문단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S-CESA, 3X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융합인증제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역량기반 교육과정 내실을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혁신적 학사 구조조정 및 교육과정 고도화를 통해 현장 중심 전공 능력 향상을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비대면 및 글로벌 플랫폼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(SOUP)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통해 글로벌 교육 실현을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 지역 문제 해결 프로젝트 운영을 통해 전공 연계 문제해결 역량 강화를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역량기반 학습지원 체계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역량진단도구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환류체계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미래형 창의융합 인재 양성에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학생성장을 위하여 교수역량 강화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3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Edu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-tech)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노력하고 있다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학생중심 대학혁신을 위하여 디지털 학습환경을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사이버캠퍼스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진로역량강화를 위하여 메타버스 진로캠프를 운영하고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17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034851"/>
              </p:ext>
            </p:extLst>
          </p:nvPr>
        </p:nvGraphicFramePr>
        <p:xfrm>
          <a:off x="5024292" y="1631845"/>
          <a:ext cx="4284861" cy="464275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569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 맞춤형 진로상담 체계 강화를 위하여 위촉진로상담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교수제를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강화하고자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신한 또래 상담자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(Gatekeeper)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양성을 통하여 고위험군 학생 관리 체계를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변화하는 시대에 맞춰 학생의 역량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브랜드 평판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‘대학기본역량진단 일반재정지원대학’ 선정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5575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우수한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대학평가를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바탕으로 대학교육을 혁신하고자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대학기본역량진단 통과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국제표준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ISO21001(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교육기관경영시스템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 북부 내 대학교 최초 인증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전공 특성에 부합하는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향상을 위한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학년별로 체계적으로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강의 목적과 내용에 맞는 방법으로 수업한다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학생들의 수준을 고려하여 수업한다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9431601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과제 및 발표에 대한 피드백이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수업은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명확히 제시되어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전공수업을 통해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전반적으로 향상되었다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161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95410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마</a:t>
            </a:r>
            <a:r>
              <a:rPr lang="en-US" altLang="ko-KR" dirty="0"/>
              <a:t>. </a:t>
            </a:r>
            <a:r>
              <a:rPr lang="ko-KR" altLang="en-US" dirty="0"/>
              <a:t>문항별 </a:t>
            </a:r>
            <a:r>
              <a:rPr lang="ko-KR" altLang="en-US" dirty="0" err="1"/>
              <a:t>기술통계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18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02295"/>
              </p:ext>
            </p:extLst>
          </p:nvPr>
        </p:nvGraphicFramePr>
        <p:xfrm>
          <a:off x="560192" y="1631844"/>
          <a:ext cx="4284861" cy="461659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8571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교양</a:t>
                      </a:r>
                      <a:r>
                        <a:rPr lang="en-US" altLang="ko-KR" sz="1000" b="1" u="none" strike="noStrike" baseline="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교과목은 내가 원하는 교과목들로 다양하게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교육과정은 폭 넓은 지식 습득에 도움이 되는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교육과정은 교양 기초 역량 향상을 위한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4479615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강의 목적과 내용에 맞는 방법으로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541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학생의 수준을 고려하여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과제 및 발표에 대한 피드백이 적절하다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교양은 </a:t>
                      </a:r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핵심역량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봉사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도전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명확히 제시되어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교양수업을 통해 핵심역량이 전반적으로 함양되었다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25413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원하는 시간에 지도교수님과 상담이 가능하다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08097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지도교수님과의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상담은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도움이 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7465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관심을 가지고 지도해 주신다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40622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다양한 외국어교육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일본어 등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445230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대학의 외국어교육을 통해 실제적으로 어학능력이 향상되었다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2605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72413"/>
              </p:ext>
            </p:extLst>
          </p:nvPr>
        </p:nvGraphicFramePr>
        <p:xfrm>
          <a:off x="5024292" y="1631844"/>
          <a:ext cx="4284861" cy="459089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5634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5582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일정에 맞게 업로드 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전반적으로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수업의 출석 인정 수강 기간은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교수학습센터에서 시행한 프로그램을 통해서 학습능력이 실제적으로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교수학습센터는 학습능력 향상에 도움이 되는 다양한 프로그램을 제공한다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프로그램은 나의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글로벌역량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향상에 실제적으로 도움이 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20695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다양한 국제교류 프로그램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인턴십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교환학생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어학연수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980589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현장실습을 통해 실제적으로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실무역량이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1546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현장실습은 학과별 특성을 고려하여 진행된다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87.3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71489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</a:t>
                      </a:r>
                      <a:r>
                        <a:rPr lang="ko-KR" alt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대학이 제공하는 취업 프로그램은 나의 취업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19460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취업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486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대학이 제공하는 창업 관련 프로그램은 나의 창업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8144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창업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6438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진로 결정에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진로상담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64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970"/>
          <a:stretch/>
        </p:blipFill>
        <p:spPr>
          <a:xfrm>
            <a:off x="2144688" y="944724"/>
            <a:ext cx="1808241" cy="473395"/>
          </a:xfrm>
          <a:prstGeom prst="round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294239"/>
              </p:ext>
            </p:extLst>
          </p:nvPr>
        </p:nvGraphicFramePr>
        <p:xfrm>
          <a:off x="2252700" y="2132856"/>
          <a:ext cx="7092788" cy="389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424">
                  <a:extLst>
                    <a:ext uri="{9D8B030D-6E8A-4147-A177-3AD203B41FA5}">
                      <a16:colId xmlns:a16="http://schemas.microsoft.com/office/drawing/2014/main" val="852330885"/>
                    </a:ext>
                  </a:extLst>
                </a:gridCol>
                <a:gridCol w="2861491">
                  <a:extLst>
                    <a:ext uri="{9D8B030D-6E8A-4147-A177-3AD203B41FA5}">
                      <a16:colId xmlns:a16="http://schemas.microsoft.com/office/drawing/2014/main" val="363338791"/>
                    </a:ext>
                  </a:extLst>
                </a:gridCol>
                <a:gridCol w="425357">
                  <a:extLst>
                    <a:ext uri="{9D8B030D-6E8A-4147-A177-3AD203B41FA5}">
                      <a16:colId xmlns:a16="http://schemas.microsoft.com/office/drawing/2014/main" val="3904856208"/>
                    </a:ext>
                  </a:extLst>
                </a:gridCol>
                <a:gridCol w="464025">
                  <a:extLst>
                    <a:ext uri="{9D8B030D-6E8A-4147-A177-3AD203B41FA5}">
                      <a16:colId xmlns:a16="http://schemas.microsoft.com/office/drawing/2014/main" val="2793030701"/>
                    </a:ext>
                  </a:extLst>
                </a:gridCol>
                <a:gridCol w="2861491">
                  <a:extLst>
                    <a:ext uri="{9D8B030D-6E8A-4147-A177-3AD203B41FA5}">
                      <a16:colId xmlns:a16="http://schemas.microsoft.com/office/drawing/2014/main" val="1240200613"/>
                    </a:ext>
                  </a:extLst>
                </a:gridCol>
              </a:tblGrid>
              <a:tr h="13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Ⅰ.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</a:rPr>
                        <a:t>조사 개요</a:t>
                      </a:r>
                      <a:r>
                        <a:rPr lang="ko-KR" altLang="en-US" sz="13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300" b="1" baseline="0" dirty="0">
                          <a:solidFill>
                            <a:schemeClr val="tx1"/>
                          </a:solidFill>
                        </a:rPr>
                        <a:t>---------------------------- 2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Ⅲ.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</a:rPr>
                        <a:t>단과대학별 분석 </a:t>
                      </a:r>
                      <a:r>
                        <a:rPr lang="en-US" altLang="ko-KR" sz="1300" b="1" dirty="0">
                          <a:solidFill>
                            <a:schemeClr val="tx1"/>
                          </a:solidFill>
                        </a:rPr>
                        <a:t>------------------- 32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434445"/>
                  </a:ext>
                </a:extLst>
              </a:tr>
              <a:tr h="13681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>
                          <a:solidFill>
                            <a:schemeClr val="tx1"/>
                          </a:solidFill>
                        </a:rPr>
                        <a:t>조사 목적 </a:t>
                      </a:r>
                      <a:r>
                        <a:rPr lang="en-US" altLang="ko-KR" sz="1250" b="0" dirty="0">
                          <a:solidFill>
                            <a:schemeClr val="tx1"/>
                          </a:solidFill>
                        </a:rPr>
                        <a:t>----------------------</a:t>
                      </a:r>
                      <a:r>
                        <a:rPr lang="en-US" altLang="ko-KR" sz="125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>
                          <a:solidFill>
                            <a:schemeClr val="tx1"/>
                          </a:solidFill>
                        </a:rPr>
                        <a:t>측정 모형 </a:t>
                      </a:r>
                      <a:r>
                        <a:rPr lang="en-US" altLang="ko-KR" sz="1250" b="0" dirty="0">
                          <a:solidFill>
                            <a:schemeClr val="tx1"/>
                          </a:solidFill>
                        </a:rPr>
                        <a:t>---------------------- 4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>
                          <a:solidFill>
                            <a:schemeClr val="tx1"/>
                          </a:solidFill>
                        </a:rPr>
                        <a:t>수행 절차 </a:t>
                      </a:r>
                      <a:r>
                        <a:rPr lang="en-US" altLang="ko-KR" sz="1250" b="0" dirty="0">
                          <a:solidFill>
                            <a:schemeClr val="tx1"/>
                          </a:solidFill>
                        </a:rPr>
                        <a:t>---------------------- 5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>
                          <a:solidFill>
                            <a:schemeClr val="tx1"/>
                          </a:solidFill>
                        </a:rPr>
                        <a:t>조사 설계 </a:t>
                      </a:r>
                      <a:r>
                        <a:rPr lang="en-US" altLang="ko-KR" sz="1250" b="0" dirty="0">
                          <a:solidFill>
                            <a:schemeClr val="tx1"/>
                          </a:solidFill>
                        </a:rPr>
                        <a:t>---------------------- 6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baseline="0" dirty="0">
                          <a:solidFill>
                            <a:schemeClr val="tx1"/>
                          </a:solidFill>
                        </a:rPr>
                        <a:t>응답자 현황 </a:t>
                      </a:r>
                      <a:r>
                        <a:rPr lang="en-US" altLang="ko-KR" sz="1250" b="0" baseline="0" dirty="0">
                          <a:solidFill>
                            <a:schemeClr val="tx1"/>
                          </a:solidFill>
                        </a:rPr>
                        <a:t>----------------------</a:t>
                      </a:r>
                      <a:r>
                        <a:rPr lang="ko-KR" altLang="en-US" sz="125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50" b="0" baseline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>
                          <a:solidFill>
                            <a:schemeClr val="tx1"/>
                          </a:solidFill>
                        </a:rPr>
                        <a:t>사회과학대학 </a:t>
                      </a:r>
                      <a:r>
                        <a:rPr lang="en-US" altLang="ko-KR" sz="1250" b="0" dirty="0">
                          <a:solidFill>
                            <a:schemeClr val="tx1"/>
                          </a:solidFill>
                        </a:rPr>
                        <a:t>--------------- 33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>
                          <a:solidFill>
                            <a:schemeClr val="tx1"/>
                          </a:solidFill>
                        </a:rPr>
                        <a:t>글로벌비즈니스대학 </a:t>
                      </a:r>
                      <a:r>
                        <a:rPr lang="en-US" altLang="ko-KR" sz="1250" b="0" dirty="0">
                          <a:solidFill>
                            <a:schemeClr val="tx1"/>
                          </a:solidFill>
                        </a:rPr>
                        <a:t>------- 38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 err="1">
                          <a:solidFill>
                            <a:schemeClr val="tx1"/>
                          </a:solidFill>
                        </a:rPr>
                        <a:t>바이오생태보건대학</a:t>
                      </a:r>
                      <a:r>
                        <a:rPr lang="en-US" altLang="ko-KR" sz="1250" b="0" dirty="0">
                          <a:solidFill>
                            <a:schemeClr val="tx1"/>
                          </a:solidFill>
                        </a:rPr>
                        <a:t>---------</a:t>
                      </a:r>
                      <a:r>
                        <a:rPr lang="en-US" altLang="ko-KR" sz="1250" b="0" baseline="0" dirty="0">
                          <a:solidFill>
                            <a:schemeClr val="tx1"/>
                          </a:solidFill>
                        </a:rPr>
                        <a:t> 43</a:t>
                      </a:r>
                      <a:endParaRPr lang="en-US" altLang="ko-KR" sz="1250" b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>
                          <a:solidFill>
                            <a:schemeClr val="tx1"/>
                          </a:solidFill>
                        </a:rPr>
                        <a:t>간호대학</a:t>
                      </a:r>
                      <a:r>
                        <a:rPr lang="en-US" altLang="ko-KR" sz="1250" b="0" dirty="0">
                          <a:solidFill>
                            <a:schemeClr val="tx1"/>
                          </a:solidFill>
                        </a:rPr>
                        <a:t>------------------------ 48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>
                          <a:solidFill>
                            <a:schemeClr val="tx1"/>
                          </a:solidFill>
                        </a:rPr>
                        <a:t>과학기술융합대학 </a:t>
                      </a:r>
                      <a:r>
                        <a:rPr lang="en-US" altLang="ko-KR" sz="1250" b="0" dirty="0">
                          <a:solidFill>
                            <a:schemeClr val="tx1"/>
                          </a:solidFill>
                        </a:rPr>
                        <a:t>----------- 53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>
                          <a:solidFill>
                            <a:schemeClr val="tx1"/>
                          </a:solidFill>
                        </a:rPr>
                        <a:t>디자인예술대학 </a:t>
                      </a:r>
                      <a:r>
                        <a:rPr lang="en-US" altLang="ko-KR" sz="1250" b="0" dirty="0">
                          <a:solidFill>
                            <a:schemeClr val="tx1"/>
                          </a:solidFill>
                        </a:rPr>
                        <a:t>--------------</a:t>
                      </a:r>
                      <a:r>
                        <a:rPr lang="en-US" altLang="ko-KR" sz="1250" b="0" baseline="0" dirty="0">
                          <a:solidFill>
                            <a:schemeClr val="tx1"/>
                          </a:solidFill>
                        </a:rPr>
                        <a:t> 58</a:t>
                      </a:r>
                    </a:p>
                    <a:p>
                      <a:pPr marL="0" indent="0" algn="dist" latinLnBrk="1">
                        <a:buNone/>
                      </a:pPr>
                      <a:endParaRPr lang="en-US" altLang="ko-KR" sz="12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352729"/>
                  </a:ext>
                </a:extLst>
              </a:tr>
              <a:tr h="59436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Ⅱ.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1" dirty="0">
                          <a:solidFill>
                            <a:schemeClr val="tx1"/>
                          </a:solidFill>
                        </a:rPr>
                        <a:t>종합평가 </a:t>
                      </a:r>
                      <a:r>
                        <a:rPr lang="en-US" altLang="ko-KR" sz="1300" b="1" dirty="0">
                          <a:solidFill>
                            <a:schemeClr val="tx1"/>
                          </a:solidFill>
                        </a:rPr>
                        <a:t>------------------------------- 10</a:t>
                      </a:r>
                    </a:p>
                    <a:p>
                      <a:pPr marL="0" marR="0" lvl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>
                          <a:solidFill>
                            <a:schemeClr val="tx1"/>
                          </a:solidFill>
                        </a:rPr>
                        <a:t>총괄 </a:t>
                      </a:r>
                      <a:r>
                        <a:rPr lang="en-US" altLang="ko-KR" sz="1250" b="0" dirty="0">
                          <a:solidFill>
                            <a:schemeClr val="tx1"/>
                          </a:solidFill>
                        </a:rPr>
                        <a:t>---------------------------- 11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>
                          <a:solidFill>
                            <a:schemeClr val="tx1"/>
                          </a:solidFill>
                        </a:rPr>
                        <a:t>응답자 속성별 </a:t>
                      </a:r>
                      <a:r>
                        <a:rPr lang="en-US" altLang="ko-KR" sz="1250" b="0" dirty="0">
                          <a:solidFill>
                            <a:schemeClr val="tx1"/>
                          </a:solidFill>
                        </a:rPr>
                        <a:t>------------- 26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>
                          <a:solidFill>
                            <a:schemeClr val="tx1"/>
                          </a:solidFill>
                        </a:rPr>
                        <a:t>기타 부가 사항 </a:t>
                      </a:r>
                      <a:r>
                        <a:rPr lang="en-US" altLang="ko-KR" sz="1250" b="0" dirty="0">
                          <a:solidFill>
                            <a:schemeClr val="tx1"/>
                          </a:solidFill>
                        </a:rPr>
                        <a:t>------------ 30</a:t>
                      </a:r>
                      <a:endParaRPr lang="ko-KR" altLang="en-US" sz="1250" b="0" dirty="0">
                        <a:solidFill>
                          <a:schemeClr val="tx1"/>
                        </a:solidFill>
                      </a:endParaRPr>
                    </a:p>
                    <a:p>
                      <a:pPr algn="dist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Ⅳ.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결과 및 제언</a:t>
                      </a:r>
                      <a:r>
                        <a:rPr lang="en-US" altLang="ko-KR" sz="13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3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------------------</a:t>
                      </a:r>
                      <a:r>
                        <a:rPr lang="en-US" altLang="ko-KR" sz="1300" b="1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63</a:t>
                      </a:r>
                      <a:endParaRPr lang="en-US" altLang="ko-KR" sz="13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228600" indent="-228600" algn="dist" latinLnBrk="1">
                        <a:buAutoNum type="arabicPeriod"/>
                      </a:pP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dist" latinLnBrk="1">
                        <a:buAutoNum type="arabicPeriod"/>
                      </a:pPr>
                      <a:r>
                        <a:rPr lang="ko-KR" altLang="en-US" sz="1250" b="0" dirty="0">
                          <a:solidFill>
                            <a:schemeClr val="tx1"/>
                          </a:solidFill>
                        </a:rPr>
                        <a:t>결과 </a:t>
                      </a:r>
                      <a:r>
                        <a:rPr lang="en-US" altLang="ko-KR" sz="1250" b="0" dirty="0">
                          <a:solidFill>
                            <a:schemeClr val="tx1"/>
                          </a:solidFill>
                        </a:rPr>
                        <a:t>----------------------------------</a:t>
                      </a:r>
                      <a:r>
                        <a:rPr lang="en-US" altLang="ko-KR" sz="1250" b="0" baseline="0" dirty="0">
                          <a:solidFill>
                            <a:schemeClr val="tx1"/>
                          </a:solidFill>
                        </a:rPr>
                        <a:t> 64</a:t>
                      </a:r>
                      <a:endParaRPr lang="en-US" altLang="ko-KR" sz="1250" b="0" dirty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dist" latinLnBrk="1">
                        <a:buAutoNum type="arabicPeriod"/>
                      </a:pPr>
                      <a:r>
                        <a:rPr lang="ko-KR" altLang="en-US" sz="1250" b="0" dirty="0">
                          <a:solidFill>
                            <a:schemeClr val="tx1"/>
                          </a:solidFill>
                        </a:rPr>
                        <a:t>제언 </a:t>
                      </a:r>
                      <a:r>
                        <a:rPr lang="en-US" altLang="ko-KR" sz="1250" b="0" dirty="0">
                          <a:solidFill>
                            <a:schemeClr val="tx1"/>
                          </a:solidFill>
                        </a:rPr>
                        <a:t>------------------------------ 68</a:t>
                      </a:r>
                    </a:p>
                    <a:p>
                      <a:pPr marL="228600" indent="-228600" algn="dist" latinLnBrk="1">
                        <a:buAutoNum type="arabicPeriod"/>
                      </a:pP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122494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Ⅴ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dist" latinLnBrk="1"/>
                      <a:r>
                        <a:rPr lang="ko-KR" altLang="en-US" sz="1300" b="1" dirty="0">
                          <a:solidFill>
                            <a:schemeClr val="tx1"/>
                          </a:solidFill>
                        </a:rPr>
                        <a:t>부록 </a:t>
                      </a:r>
                      <a:r>
                        <a:rPr lang="en-US" altLang="ko-KR" sz="1300" b="1" dirty="0">
                          <a:solidFill>
                            <a:schemeClr val="tx1"/>
                          </a:solidFill>
                        </a:rPr>
                        <a:t>---------------------------------- 69</a:t>
                      </a:r>
                    </a:p>
                    <a:p>
                      <a:pPr algn="dist" latinLnBrk="1"/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>
                          <a:solidFill>
                            <a:schemeClr val="tx1"/>
                          </a:solidFill>
                        </a:rPr>
                        <a:t>설문지 </a:t>
                      </a:r>
                      <a:r>
                        <a:rPr lang="en-US" altLang="ko-KR" sz="1250" b="0" dirty="0">
                          <a:solidFill>
                            <a:schemeClr val="tx1"/>
                          </a:solidFill>
                        </a:rPr>
                        <a:t>-----------------------------</a:t>
                      </a:r>
                      <a:r>
                        <a:rPr lang="en-US" altLang="ko-KR" sz="1250" b="0" baseline="0" dirty="0">
                          <a:solidFill>
                            <a:schemeClr val="tx1"/>
                          </a:solidFill>
                        </a:rPr>
                        <a:t> 70</a:t>
                      </a:r>
                      <a:endParaRPr lang="en-US" altLang="ko-KR" sz="1250" b="0" dirty="0">
                        <a:solidFill>
                          <a:schemeClr val="tx1"/>
                        </a:solidFill>
                      </a:endParaRPr>
                    </a:p>
                    <a:p>
                      <a:pPr algn="dist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360613"/>
                  </a:ext>
                </a:extLst>
              </a:tr>
              <a:tr h="13681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dist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058667"/>
                  </a:ext>
                </a:extLst>
              </a:tr>
              <a:tr h="13681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2092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DFDE4F-B99A-4D89-A164-F82B3A41904D}"/>
              </a:ext>
            </a:extLst>
          </p:cNvPr>
          <p:cNvSpPr txBox="1"/>
          <p:nvPr/>
        </p:nvSpPr>
        <p:spPr>
          <a:xfrm>
            <a:off x="2144688" y="1558162"/>
            <a:ext cx="102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Contents</a:t>
            </a:r>
            <a:endParaRPr lang="ko-KR" altLang="en-US" sz="1600" spc="-150" dirty="0">
              <a:solidFill>
                <a:schemeClr val="tx2">
                  <a:lumMod val="60000"/>
                  <a:lumOff val="40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0873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마</a:t>
            </a:r>
            <a:r>
              <a:rPr lang="en-US" altLang="ko-KR" dirty="0"/>
              <a:t>. </a:t>
            </a:r>
            <a:r>
              <a:rPr lang="ko-KR" altLang="en-US" dirty="0"/>
              <a:t>문항별 </a:t>
            </a:r>
            <a:r>
              <a:rPr lang="ko-KR" altLang="en-US" dirty="0" err="1"/>
              <a:t>기술통계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192" y="1341663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19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028884"/>
              </p:ext>
            </p:extLst>
          </p:nvPr>
        </p:nvGraphicFramePr>
        <p:xfrm>
          <a:off x="596711" y="1700808"/>
          <a:ext cx="4284861" cy="452578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4914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37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심리적 안정에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6936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심리상담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212171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7718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실험도구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65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4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장비 및 기자재는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973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26936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154973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도서관의 학습 공간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0695"/>
                  </a:ext>
                </a:extLst>
              </a:tr>
              <a:tr h="2693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도서관은 학생이 필요한 도서 및 자료를 충분하게 구비하고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148109"/>
                  </a:ext>
                </a:extLst>
              </a:tr>
              <a:tr h="15497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 검색 및 대출 시스템 이용은 편리하다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980589"/>
                  </a:ext>
                </a:extLst>
              </a:tr>
              <a:tr h="154973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제도에 대한 안내는 잘 이루어지고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15464"/>
                  </a:ext>
                </a:extLst>
              </a:tr>
              <a:tr h="15497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지급기준은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공정하다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714895"/>
                  </a:ext>
                </a:extLst>
              </a:tr>
              <a:tr h="154973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휴식 공간은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194604"/>
                  </a:ext>
                </a:extLst>
              </a:tr>
              <a:tr h="15497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체육 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48625"/>
                  </a:ext>
                </a:extLst>
              </a:tr>
              <a:tr h="154973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내 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무선 인터넷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속도 및 품질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981448"/>
                  </a:ext>
                </a:extLst>
              </a:tr>
              <a:tr h="15497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홈페이지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접근성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콘텐츠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64387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9368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담당 직원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조교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73702"/>
                  </a:ext>
                </a:extLst>
              </a:tr>
              <a:tr h="26936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행정서비스는 비대면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전화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으로도 편리하게 제공된다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27161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 운행 제도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횟수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58.9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84844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기숙사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0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77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/>
              <a:t>바</a:t>
            </a:r>
            <a:r>
              <a:rPr lang="en-US" altLang="ko-KR" dirty="0"/>
              <a:t>. </a:t>
            </a:r>
            <a:r>
              <a:rPr lang="ko-KR" altLang="en-US" dirty="0"/>
              <a:t>빈도분석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108684" y="765175"/>
            <a:ext cx="7271192" cy="576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학습지원 프로그램 경험 빈도는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30%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이하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576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0552" y="1731335"/>
            <a:ext cx="86775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학습지원 프로그램 경험 유무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7" name="차트 16"/>
          <p:cNvGraphicFramePr/>
          <p:nvPr>
            <p:extLst>
              <p:ext uri="{D42A27DB-BD31-4B8C-83A1-F6EECF244321}">
                <p14:modId xmlns:p14="http://schemas.microsoft.com/office/powerpoint/2010/main" val="1641971869"/>
              </p:ext>
            </p:extLst>
          </p:nvPr>
        </p:nvGraphicFramePr>
        <p:xfrm>
          <a:off x="511824" y="2489571"/>
          <a:ext cx="2232565" cy="2160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차트 14"/>
          <p:cNvGraphicFramePr/>
          <p:nvPr>
            <p:extLst>
              <p:ext uri="{D42A27DB-BD31-4B8C-83A1-F6EECF244321}">
                <p14:modId xmlns:p14="http://schemas.microsoft.com/office/powerpoint/2010/main" val="3190399296"/>
              </p:ext>
            </p:extLst>
          </p:nvPr>
        </p:nvGraphicFramePr>
        <p:xfrm>
          <a:off x="7437276" y="2471568"/>
          <a:ext cx="2534709" cy="219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23876" y="5394502"/>
            <a:ext cx="22129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1" indent="-85721"/>
            <a:r>
              <a:rPr lang="en-US" altLang="ko-KR" sz="1000" dirty="0">
                <a:latin typeface="+mn-ea"/>
              </a:rPr>
              <a:t>* </a:t>
            </a:r>
            <a:r>
              <a:rPr lang="ko-KR" altLang="en-US" sz="1000" dirty="0">
                <a:latin typeface="+mn-ea"/>
              </a:rPr>
              <a:t>교수학습 프로그램 경험 빈도 </a:t>
            </a:r>
            <a:r>
              <a:rPr lang="en-US" altLang="ko-KR" sz="1000" dirty="0"/>
              <a:t>23%</a:t>
            </a:r>
            <a:endParaRPr lang="ko-KR" alt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759218" y="5404687"/>
            <a:ext cx="2661834" cy="22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>
                <a:latin typeface="+mn-ea"/>
              </a:rPr>
              <a:t>*  </a:t>
            </a:r>
            <a:r>
              <a:rPr lang="ko-KR" altLang="en-US" sz="1000" dirty="0">
                <a:latin typeface="+mn-ea"/>
              </a:rPr>
              <a:t>외국어 </a:t>
            </a:r>
            <a:r>
              <a:rPr lang="ko-KR" altLang="en-US" sz="1000" dirty="0" err="1">
                <a:latin typeface="+mn-ea"/>
              </a:rPr>
              <a:t>비교과</a:t>
            </a:r>
            <a:r>
              <a:rPr lang="ko-KR" altLang="en-US" sz="1000" dirty="0">
                <a:latin typeface="+mn-ea"/>
              </a:rPr>
              <a:t> 프로그램 경험 빈도 </a:t>
            </a:r>
            <a:r>
              <a:rPr lang="en-US" altLang="ko-KR" sz="1000" dirty="0"/>
              <a:t>7%</a:t>
            </a:r>
            <a:endParaRPr lang="ko-KR" alt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259351" y="5394502"/>
            <a:ext cx="2234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>
                <a:latin typeface="+mn-ea"/>
              </a:rPr>
              <a:t>*  </a:t>
            </a:r>
            <a:r>
              <a:rPr lang="ko-KR" altLang="en-US" sz="1000" dirty="0">
                <a:latin typeface="+mn-ea"/>
              </a:rPr>
              <a:t>국제교류 프로그램 경험 빈도 </a:t>
            </a:r>
            <a:r>
              <a:rPr lang="en-US" altLang="ko-KR" sz="1000" dirty="0"/>
              <a:t>3%</a:t>
            </a:r>
            <a:endParaRPr lang="ko-KR" altLang="en-US" sz="1000" dirty="0"/>
          </a:p>
        </p:txBody>
      </p:sp>
      <p:graphicFrame>
        <p:nvGraphicFramePr>
          <p:cNvPr id="21" name="차트 20"/>
          <p:cNvGraphicFramePr/>
          <p:nvPr>
            <p:extLst>
              <p:ext uri="{D42A27DB-BD31-4B8C-83A1-F6EECF244321}">
                <p14:modId xmlns:p14="http://schemas.microsoft.com/office/powerpoint/2010/main" val="320592951"/>
              </p:ext>
            </p:extLst>
          </p:nvPr>
        </p:nvGraphicFramePr>
        <p:xfrm>
          <a:off x="2774673" y="2471568"/>
          <a:ext cx="2534709" cy="219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539572" y="5394502"/>
            <a:ext cx="2366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>
                <a:latin typeface="+mn-ea"/>
              </a:rPr>
              <a:t>*  </a:t>
            </a:r>
            <a:r>
              <a:rPr lang="ko-KR" altLang="en-US" sz="1000" dirty="0">
                <a:latin typeface="+mn-ea"/>
              </a:rPr>
              <a:t>현장실습 프로그램 경험 빈도 </a:t>
            </a:r>
            <a:r>
              <a:rPr lang="en-US" altLang="ko-KR" sz="1000" dirty="0"/>
              <a:t>21%</a:t>
            </a:r>
            <a:endParaRPr lang="ko-KR" altLang="en-US" sz="1000" dirty="0"/>
          </a:p>
        </p:txBody>
      </p:sp>
      <p:graphicFrame>
        <p:nvGraphicFramePr>
          <p:cNvPr id="23" name="차트 22"/>
          <p:cNvGraphicFramePr/>
          <p:nvPr>
            <p:extLst>
              <p:ext uri="{D42A27DB-BD31-4B8C-83A1-F6EECF244321}">
                <p14:modId xmlns:p14="http://schemas.microsoft.com/office/powerpoint/2010/main" val="3882820591"/>
              </p:ext>
            </p:extLst>
          </p:nvPr>
        </p:nvGraphicFramePr>
        <p:xfrm>
          <a:off x="5313040" y="2489571"/>
          <a:ext cx="2232565" cy="2160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1211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/>
              <a:t>바</a:t>
            </a:r>
            <a:r>
              <a:rPr lang="en-US" altLang="ko-KR" dirty="0"/>
              <a:t>. </a:t>
            </a:r>
            <a:r>
              <a:rPr lang="ko-KR" altLang="en-US" dirty="0"/>
              <a:t>빈도분석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108684" y="765175"/>
            <a:ext cx="7271192" cy="576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취창업지원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프로그램 경험 빈도는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20%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이하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576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2078" y="1700808"/>
            <a:ext cx="82477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 err="1">
                <a:latin typeface="+mn-ea"/>
              </a:rPr>
              <a:t>취창업지원</a:t>
            </a:r>
            <a:r>
              <a:rPr lang="ko-KR" altLang="en-US" sz="1300" b="1" dirty="0">
                <a:latin typeface="+mn-ea"/>
              </a:rPr>
              <a:t> 프로그램 경험 유무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7" name="차트 16"/>
          <p:cNvGraphicFramePr/>
          <p:nvPr>
            <p:extLst>
              <p:ext uri="{D42A27DB-BD31-4B8C-83A1-F6EECF244321}">
                <p14:modId xmlns:p14="http://schemas.microsoft.com/office/powerpoint/2010/main" val="786156017"/>
              </p:ext>
            </p:extLst>
          </p:nvPr>
        </p:nvGraphicFramePr>
        <p:xfrm>
          <a:off x="524191" y="2240868"/>
          <a:ext cx="4320861" cy="2968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차트 14"/>
          <p:cNvGraphicFramePr/>
          <p:nvPr>
            <p:extLst>
              <p:ext uri="{D42A27DB-BD31-4B8C-83A1-F6EECF244321}">
                <p14:modId xmlns:p14="http://schemas.microsoft.com/office/powerpoint/2010/main" val="2327324491"/>
              </p:ext>
            </p:extLst>
          </p:nvPr>
        </p:nvGraphicFramePr>
        <p:xfrm>
          <a:off x="5061266" y="2279036"/>
          <a:ext cx="4320861" cy="293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22208" y="5436322"/>
            <a:ext cx="34281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>
                <a:latin typeface="+mn-ea"/>
              </a:rPr>
              <a:t>* </a:t>
            </a:r>
            <a:r>
              <a:rPr lang="ko-KR" altLang="en-US" sz="1000" dirty="0">
                <a:latin typeface="+mn-ea"/>
              </a:rPr>
              <a:t>취업 프로그램 경험 빈도 </a:t>
            </a:r>
            <a:r>
              <a:rPr lang="en-US" altLang="ko-KR" sz="1000" dirty="0"/>
              <a:t>19%</a:t>
            </a:r>
            <a:endParaRPr lang="ko-KR" alt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393160" y="5436322"/>
            <a:ext cx="34213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/>
              <a:t>* </a:t>
            </a:r>
            <a:r>
              <a:rPr lang="ko-KR" altLang="en-US" sz="1000" dirty="0"/>
              <a:t>창업 프로그램 경험 빈도 </a:t>
            </a:r>
            <a:r>
              <a:rPr lang="en-US" altLang="ko-KR" sz="1000" dirty="0"/>
              <a:t>8%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53429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/>
              <a:t>바</a:t>
            </a:r>
            <a:r>
              <a:rPr lang="en-US" altLang="ko-KR" dirty="0"/>
              <a:t>. </a:t>
            </a:r>
            <a:r>
              <a:rPr lang="ko-KR" altLang="en-US" dirty="0"/>
              <a:t>빈도분석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108684" y="765175"/>
            <a:ext cx="7271192" cy="576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학생상담지원 프로그램 경험 빈도는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20%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이하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576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8918" y="1700808"/>
            <a:ext cx="8283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</a:t>
            </a:r>
            <a:r>
              <a:rPr lang="ko-KR" altLang="en-US" sz="1400" b="1" dirty="0">
                <a:latin typeface="+mn-ea"/>
              </a:rPr>
              <a:t>학생상담지원 프로그램 경험 유무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graphicFrame>
        <p:nvGraphicFramePr>
          <p:cNvPr id="17" name="차트 16"/>
          <p:cNvGraphicFramePr/>
          <p:nvPr>
            <p:extLst>
              <p:ext uri="{D42A27DB-BD31-4B8C-83A1-F6EECF244321}">
                <p14:modId xmlns:p14="http://schemas.microsoft.com/office/powerpoint/2010/main" val="3748762197"/>
              </p:ext>
            </p:extLst>
          </p:nvPr>
        </p:nvGraphicFramePr>
        <p:xfrm>
          <a:off x="524191" y="2240868"/>
          <a:ext cx="4320861" cy="313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차트 14"/>
          <p:cNvGraphicFramePr/>
          <p:nvPr>
            <p:extLst>
              <p:ext uri="{D42A27DB-BD31-4B8C-83A1-F6EECF244321}">
                <p14:modId xmlns:p14="http://schemas.microsoft.com/office/powerpoint/2010/main" val="111527009"/>
              </p:ext>
            </p:extLst>
          </p:nvPr>
        </p:nvGraphicFramePr>
        <p:xfrm>
          <a:off x="5061266" y="2279036"/>
          <a:ext cx="4320861" cy="309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67402" y="5472486"/>
            <a:ext cx="2917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/>
              <a:t>* </a:t>
            </a:r>
            <a:r>
              <a:rPr lang="ko-KR" altLang="en-US" sz="1000" dirty="0"/>
              <a:t>진로상담 프로그램 경험 빈도 </a:t>
            </a:r>
            <a:r>
              <a:rPr lang="en-US" altLang="ko-KR" sz="1000" dirty="0"/>
              <a:t>16%</a:t>
            </a:r>
            <a:endParaRPr lang="ko-KR" alt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213140" y="5472486"/>
            <a:ext cx="2802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/>
              <a:t>* </a:t>
            </a:r>
            <a:r>
              <a:rPr lang="ko-KR" altLang="en-US" sz="1000" dirty="0"/>
              <a:t>심리상담 프로그램 경험 빈도 </a:t>
            </a:r>
            <a:r>
              <a:rPr lang="en-US" altLang="ko-KR" sz="1000" dirty="0"/>
              <a:t>15%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486796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/>
              <a:t>바</a:t>
            </a:r>
            <a:r>
              <a:rPr lang="en-US" altLang="ko-KR" dirty="0"/>
              <a:t>. </a:t>
            </a:r>
            <a:r>
              <a:rPr lang="ko-KR" altLang="en-US" dirty="0"/>
              <a:t>빈도분석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108684" y="765175"/>
            <a:ext cx="7271192" cy="576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실험실습실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첨단강의실 경험 빈도는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40%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이하</a:t>
            </a:r>
            <a:endParaRPr lang="en-US" altLang="ko-KR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576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2620" y="1628800"/>
            <a:ext cx="7563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</a:t>
            </a:r>
            <a:r>
              <a:rPr lang="ko-KR" altLang="en-US" sz="1400" b="1" dirty="0">
                <a:latin typeface="+mn-ea"/>
              </a:rPr>
              <a:t>교육환경 경험 유무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graphicFrame>
        <p:nvGraphicFramePr>
          <p:cNvPr id="17" name="차트 16"/>
          <p:cNvGraphicFramePr/>
          <p:nvPr>
            <p:extLst>
              <p:ext uri="{D42A27DB-BD31-4B8C-83A1-F6EECF244321}">
                <p14:modId xmlns:p14="http://schemas.microsoft.com/office/powerpoint/2010/main" val="3679539045"/>
              </p:ext>
            </p:extLst>
          </p:nvPr>
        </p:nvGraphicFramePr>
        <p:xfrm>
          <a:off x="524191" y="2240868"/>
          <a:ext cx="3456701" cy="264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차트 14"/>
          <p:cNvGraphicFramePr/>
          <p:nvPr>
            <p:extLst>
              <p:ext uri="{D42A27DB-BD31-4B8C-83A1-F6EECF244321}">
                <p14:modId xmlns:p14="http://schemas.microsoft.com/office/powerpoint/2010/main" val="3926967720"/>
              </p:ext>
            </p:extLst>
          </p:nvPr>
        </p:nvGraphicFramePr>
        <p:xfrm>
          <a:off x="3492508" y="2262283"/>
          <a:ext cx="3780591" cy="262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24608" y="5539374"/>
            <a:ext cx="2268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/>
              <a:t>* </a:t>
            </a:r>
            <a:r>
              <a:rPr lang="ko-KR" altLang="en-US" sz="1000" dirty="0"/>
              <a:t>실험실습실 경험 빈도 </a:t>
            </a:r>
            <a:r>
              <a:rPr lang="en-US" altLang="ko-KR" sz="1000" dirty="0"/>
              <a:t>39%</a:t>
            </a:r>
            <a:endParaRPr lang="ko-KR" alt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4628965" y="5539374"/>
            <a:ext cx="1620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/>
              <a:t>* </a:t>
            </a:r>
            <a:r>
              <a:rPr lang="ko-KR" altLang="en-US" sz="1000" dirty="0"/>
              <a:t>도서관 경험 빈도 </a:t>
            </a:r>
            <a:r>
              <a:rPr lang="en-US" altLang="ko-KR" sz="1000" dirty="0"/>
              <a:t>71%</a:t>
            </a:r>
            <a:endParaRPr lang="ko-KR" altLang="en-US" sz="1000" dirty="0"/>
          </a:p>
        </p:txBody>
      </p:sp>
      <p:graphicFrame>
        <p:nvGraphicFramePr>
          <p:cNvPr id="19" name="차트 18"/>
          <p:cNvGraphicFramePr/>
          <p:nvPr>
            <p:extLst>
              <p:ext uri="{D42A27DB-BD31-4B8C-83A1-F6EECF244321}">
                <p14:modId xmlns:p14="http://schemas.microsoft.com/office/powerpoint/2010/main" val="248299700"/>
              </p:ext>
            </p:extLst>
          </p:nvPr>
        </p:nvGraphicFramePr>
        <p:xfrm>
          <a:off x="6573180" y="2253195"/>
          <a:ext cx="3456701" cy="264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545288" y="5539374"/>
            <a:ext cx="1762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/>
              <a:t>* </a:t>
            </a:r>
            <a:r>
              <a:rPr lang="ko-KR" altLang="en-US" sz="1000" dirty="0"/>
              <a:t>첨단강의실 경험 빈도 </a:t>
            </a:r>
            <a:r>
              <a:rPr lang="en-US" altLang="ko-KR" sz="1000" dirty="0"/>
              <a:t>5%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90736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/>
              <a:t>바</a:t>
            </a:r>
            <a:r>
              <a:rPr lang="en-US" altLang="ko-KR" dirty="0"/>
              <a:t>. </a:t>
            </a:r>
            <a:r>
              <a:rPr lang="ko-KR" altLang="en-US" dirty="0"/>
              <a:t>빈도분석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108684" y="765175"/>
            <a:ext cx="7271192" cy="576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학생지원서비스 경험 빈도는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30%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이하</a:t>
            </a:r>
            <a:endParaRPr lang="en-US" altLang="ko-KR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576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544" y="1736812"/>
            <a:ext cx="8858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</a:t>
            </a:r>
            <a:r>
              <a:rPr lang="ko-KR" altLang="en-US" sz="1400" b="1" dirty="0">
                <a:latin typeface="+mn-ea"/>
              </a:rPr>
              <a:t>학생지원서비스 경험 유무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graphicFrame>
        <p:nvGraphicFramePr>
          <p:cNvPr id="17" name="차트 16"/>
          <p:cNvGraphicFramePr/>
          <p:nvPr>
            <p:extLst>
              <p:ext uri="{D42A27DB-BD31-4B8C-83A1-F6EECF244321}">
                <p14:modId xmlns:p14="http://schemas.microsoft.com/office/powerpoint/2010/main" val="3645990893"/>
              </p:ext>
            </p:extLst>
          </p:nvPr>
        </p:nvGraphicFramePr>
        <p:xfrm>
          <a:off x="524191" y="2240868"/>
          <a:ext cx="4320861" cy="313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차트 14"/>
          <p:cNvGraphicFramePr/>
          <p:nvPr>
            <p:extLst>
              <p:ext uri="{D42A27DB-BD31-4B8C-83A1-F6EECF244321}">
                <p14:modId xmlns:p14="http://schemas.microsoft.com/office/powerpoint/2010/main" val="1907561176"/>
              </p:ext>
            </p:extLst>
          </p:nvPr>
        </p:nvGraphicFramePr>
        <p:xfrm>
          <a:off x="5061266" y="2279036"/>
          <a:ext cx="4320861" cy="297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56656" y="5619436"/>
            <a:ext cx="1824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/>
              <a:t>* </a:t>
            </a:r>
            <a:r>
              <a:rPr lang="ko-KR" altLang="en-US" sz="1000" dirty="0"/>
              <a:t>스쿨버스 경험 빈도 </a:t>
            </a:r>
            <a:r>
              <a:rPr lang="en-US" altLang="ko-KR" sz="1000" dirty="0"/>
              <a:t>26%</a:t>
            </a:r>
            <a:endParaRPr lang="ko-KR" alt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537176" y="5619436"/>
            <a:ext cx="2201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/>
              <a:t>* </a:t>
            </a:r>
            <a:r>
              <a:rPr lang="ko-KR" altLang="en-US" sz="1000" dirty="0"/>
              <a:t>생활관 경험 빈도 </a:t>
            </a:r>
            <a:r>
              <a:rPr lang="en-US" altLang="ko-KR" sz="1000" dirty="0"/>
              <a:t>11%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25815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5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/>
              <a:t>바</a:t>
            </a:r>
            <a:r>
              <a:rPr lang="en-US" altLang="ko-KR" dirty="0"/>
              <a:t>. </a:t>
            </a:r>
            <a:r>
              <a:rPr lang="ko-KR" altLang="en-US" dirty="0"/>
              <a:t>빈도분석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108684" y="765175"/>
            <a:ext cx="7271192" cy="576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노트북 보유 빈도는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80%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이상</a:t>
            </a:r>
            <a:endParaRPr lang="en-US" altLang="ko-KR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576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626" y="1708937"/>
            <a:ext cx="88582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노트북 보유 유무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7" name="차트 16"/>
          <p:cNvGraphicFramePr/>
          <p:nvPr>
            <p:extLst>
              <p:ext uri="{D42A27DB-BD31-4B8C-83A1-F6EECF244321}">
                <p14:modId xmlns:p14="http://schemas.microsoft.com/office/powerpoint/2010/main" val="1607487659"/>
              </p:ext>
            </p:extLst>
          </p:nvPr>
        </p:nvGraphicFramePr>
        <p:xfrm>
          <a:off x="524190" y="2240869"/>
          <a:ext cx="8855685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직사각형 1"/>
          <p:cNvSpPr/>
          <p:nvPr/>
        </p:nvSpPr>
        <p:spPr>
          <a:xfrm>
            <a:off x="4351067" y="5675503"/>
            <a:ext cx="11993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/>
              <a:t>* </a:t>
            </a:r>
            <a:r>
              <a:rPr lang="ko-KR" altLang="en-US" sz="1000" dirty="0"/>
              <a:t>노트북 보유 </a:t>
            </a:r>
            <a:r>
              <a:rPr lang="en-US" altLang="ko-KR" sz="1000" dirty="0"/>
              <a:t>81%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95156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5" y="179348"/>
            <a:ext cx="1954381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응답자 속성별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캠퍼스별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b="1" dirty="0">
                <a:solidFill>
                  <a:schemeClr val="tx1"/>
                </a:solidFill>
                <a:latin typeface="+mn-ea"/>
              </a:rPr>
              <a:t>종합 만족도는 의정부캠퍼스가 동두천캠퍼스보다 높게 나타남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954899"/>
              </p:ext>
            </p:extLst>
          </p:nvPr>
        </p:nvGraphicFramePr>
        <p:xfrm>
          <a:off x="5078716" y="1831458"/>
          <a:ext cx="4301161" cy="4189834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616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573">
                  <a:extLst>
                    <a:ext uri="{9D8B030D-6E8A-4147-A177-3AD203B41FA5}">
                      <a16:colId xmlns:a16="http://schemas.microsoft.com/office/drawing/2014/main" val="603547755"/>
                    </a:ext>
                  </a:extLst>
                </a:gridCol>
                <a:gridCol w="1342573">
                  <a:extLst>
                    <a:ext uri="{9D8B030D-6E8A-4147-A177-3AD203B41FA5}">
                      <a16:colId xmlns:a16="http://schemas.microsoft.com/office/drawing/2014/main" val="188518114"/>
                    </a:ext>
                  </a:extLst>
                </a:gridCol>
              </a:tblGrid>
              <a:tr h="3140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140" baseline="0" dirty="0">
                          <a:latin typeface="+mn-ea"/>
                          <a:ea typeface="+mn-ea"/>
                        </a:rPr>
                        <a:t>의정부 캠퍼스</a:t>
                      </a:r>
                      <a:endParaRPr lang="en-US" altLang="ko-KR" sz="1200" b="1" spc="-140" baseline="0" dirty="0">
                        <a:latin typeface="+mn-ea"/>
                        <a:ea typeface="+mn-ea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140" baseline="0" dirty="0">
                          <a:latin typeface="+mn-ea"/>
                          <a:ea typeface="+mn-ea"/>
                        </a:rPr>
                        <a:t>동두천 캠퍼스</a:t>
                      </a:r>
                      <a:endParaRPr lang="en-US" altLang="ko-KR" sz="1200" b="1" spc="-140" baseline="0" dirty="0">
                        <a:latin typeface="+mn-ea"/>
                        <a:ea typeface="+mn-ea"/>
                      </a:endParaRP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종합 만족도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937251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전반적 만족도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244511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대학인식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240729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074809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교양교육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891157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36604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848470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학습지원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508978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836135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학생상담지원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979702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교육환경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499690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00" baseline="0" dirty="0">
                          <a:latin typeface="+mn-ea"/>
                          <a:ea typeface="+mn-ea"/>
                        </a:rPr>
                        <a:t>학생지원 서비스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85099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049163" y="1441468"/>
            <a:ext cx="44219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 err="1">
                <a:latin typeface="+mn-ea"/>
              </a:rPr>
              <a:t>캠퍼스별</a:t>
            </a:r>
            <a:r>
              <a:rPr lang="ko-KR" altLang="en-US" sz="1300" b="1" dirty="0">
                <a:latin typeface="+mn-ea"/>
              </a:rPr>
              <a:t> 영역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918" y="1447159"/>
            <a:ext cx="44219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 err="1">
                <a:latin typeface="+mn-ea"/>
              </a:rPr>
              <a:t>캠퍼스별</a:t>
            </a:r>
            <a:r>
              <a:rPr lang="ko-KR" altLang="en-US" sz="1300" b="1" dirty="0">
                <a:latin typeface="+mn-ea"/>
              </a:rPr>
              <a:t> 종합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348033846"/>
              </p:ext>
            </p:extLst>
          </p:nvPr>
        </p:nvGraphicFramePr>
        <p:xfrm>
          <a:off x="523876" y="1831457"/>
          <a:ext cx="4321175" cy="429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1497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5" y="179348"/>
            <a:ext cx="1954381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응답자 속성별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학년별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523876" y="765175"/>
            <a:ext cx="8856000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spc="-100" dirty="0">
                <a:solidFill>
                  <a:schemeClr val="tx1"/>
                </a:solidFill>
                <a:latin typeface="+mn-ea"/>
              </a:rPr>
              <a:t>                                  </a:t>
            </a:r>
            <a:r>
              <a:rPr lang="ko-KR" altLang="en-US" sz="1300" b="1" spc="-100" dirty="0">
                <a:solidFill>
                  <a:schemeClr val="tx1"/>
                </a:solidFill>
                <a:latin typeface="+mn-ea"/>
              </a:rPr>
              <a:t>종합 만족도는 </a:t>
            </a:r>
            <a:r>
              <a:rPr lang="en-US" altLang="ko-KR" sz="1300" b="1" spc="-100" dirty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300" b="1" spc="-100" dirty="0">
                <a:solidFill>
                  <a:schemeClr val="tx1"/>
                </a:solidFill>
                <a:latin typeface="+mn-ea"/>
              </a:rPr>
              <a:t>학년이 가장 높게 나타났으며</a:t>
            </a:r>
            <a:r>
              <a:rPr lang="en-US" altLang="ko-KR" sz="1300" b="1" spc="-100" dirty="0">
                <a:solidFill>
                  <a:schemeClr val="tx1"/>
                </a:solidFill>
                <a:latin typeface="+mn-ea"/>
              </a:rPr>
              <a:t>, 2</a:t>
            </a:r>
            <a:r>
              <a:rPr lang="ko-KR" altLang="en-US" sz="1300" b="1" spc="-100" dirty="0">
                <a:solidFill>
                  <a:schemeClr val="tx1"/>
                </a:solidFill>
                <a:latin typeface="+mn-ea"/>
              </a:rPr>
              <a:t>학년이 가장 낮게 나타남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876" y="1523679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학년별 종합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44298"/>
              </p:ext>
            </p:extLst>
          </p:nvPr>
        </p:nvGraphicFramePr>
        <p:xfrm>
          <a:off x="4953001" y="1963837"/>
          <a:ext cx="4426874" cy="4067097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272526">
                  <a:extLst>
                    <a:ext uri="{9D8B030D-6E8A-4147-A177-3AD203B41FA5}">
                      <a16:colId xmlns:a16="http://schemas.microsoft.com/office/drawing/2014/main" val="168477934"/>
                    </a:ext>
                  </a:extLst>
                </a:gridCol>
                <a:gridCol w="788587">
                  <a:extLst>
                    <a:ext uri="{9D8B030D-6E8A-4147-A177-3AD203B41FA5}">
                      <a16:colId xmlns:a16="http://schemas.microsoft.com/office/drawing/2014/main" val="3922832418"/>
                    </a:ext>
                  </a:extLst>
                </a:gridCol>
                <a:gridCol w="788587">
                  <a:extLst>
                    <a:ext uri="{9D8B030D-6E8A-4147-A177-3AD203B41FA5}">
                      <a16:colId xmlns:a16="http://schemas.microsoft.com/office/drawing/2014/main" val="115091921"/>
                    </a:ext>
                  </a:extLst>
                </a:gridCol>
                <a:gridCol w="788587">
                  <a:extLst>
                    <a:ext uri="{9D8B030D-6E8A-4147-A177-3AD203B41FA5}">
                      <a16:colId xmlns:a16="http://schemas.microsoft.com/office/drawing/2014/main" val="499030619"/>
                    </a:ext>
                  </a:extLst>
                </a:gridCol>
                <a:gridCol w="788587">
                  <a:extLst>
                    <a:ext uri="{9D8B030D-6E8A-4147-A177-3AD203B41FA5}">
                      <a16:colId xmlns:a16="http://schemas.microsoft.com/office/drawing/2014/main" val="1446717332"/>
                    </a:ext>
                  </a:extLst>
                </a:gridCol>
              </a:tblGrid>
              <a:tr h="400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14375723"/>
                  </a:ext>
                </a:extLst>
              </a:tr>
              <a:tr h="301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종합 만족도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282339"/>
                  </a:ext>
                </a:extLst>
              </a:tr>
              <a:tr h="301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>
                          <a:latin typeface="+mn-ea"/>
                          <a:ea typeface="+mn-ea"/>
                        </a:rPr>
                        <a:t>전반적  만족도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863455"/>
                  </a:ext>
                </a:extLst>
              </a:tr>
              <a:tr h="2383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>
                          <a:latin typeface="+mn-ea"/>
                          <a:ea typeface="+mn-ea"/>
                        </a:rPr>
                        <a:t>대학 혁신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>
                          <a:latin typeface="+mn-ea"/>
                          <a:ea typeface="+mn-ea"/>
                        </a:rPr>
                        <a:t>대학 인식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88941"/>
                  </a:ext>
                </a:extLst>
              </a:tr>
              <a:tr h="301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 err="1"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spc="-130" baseline="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696346"/>
                  </a:ext>
                </a:extLst>
              </a:tr>
              <a:tr h="3014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spc="-130" baseline="0" dirty="0">
                          <a:latin typeface="+mn-ea"/>
                          <a:ea typeface="+mn-ea"/>
                        </a:rPr>
                        <a:t>교양교육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22026"/>
                  </a:ext>
                </a:extLst>
              </a:tr>
              <a:tr h="2383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026082"/>
                  </a:ext>
                </a:extLst>
              </a:tr>
              <a:tr h="301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600158"/>
                  </a:ext>
                </a:extLst>
              </a:tr>
              <a:tr h="2383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>
                          <a:latin typeface="+mn-ea"/>
                          <a:ea typeface="+mn-ea"/>
                        </a:rPr>
                        <a:t>학습지원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590654"/>
                  </a:ext>
                </a:extLst>
              </a:tr>
              <a:tr h="301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 err="1"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spc="-130" baseline="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26038"/>
                  </a:ext>
                </a:extLst>
              </a:tr>
              <a:tr h="2383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>
                          <a:latin typeface="+mn-ea"/>
                          <a:ea typeface="+mn-ea"/>
                        </a:rPr>
                        <a:t>학생상담지원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606302"/>
                  </a:ext>
                </a:extLst>
              </a:tr>
              <a:tr h="301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>
                          <a:latin typeface="+mn-ea"/>
                          <a:ea typeface="+mn-ea"/>
                        </a:rPr>
                        <a:t>교육환경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518479"/>
                  </a:ext>
                </a:extLst>
              </a:tr>
              <a:tr h="301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>
                          <a:latin typeface="+mn-ea"/>
                          <a:ea typeface="+mn-ea"/>
                        </a:rPr>
                        <a:t>학생지원 서비스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41855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164448" y="1505178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학년별 영역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4249266257"/>
              </p:ext>
            </p:extLst>
          </p:nvPr>
        </p:nvGraphicFramePr>
        <p:xfrm>
          <a:off x="523876" y="1831457"/>
          <a:ext cx="4321175" cy="429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0364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5" y="179348"/>
            <a:ext cx="1954381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응답자 속성별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성별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종합 만족도는 남성이 여성보다 높게 나타남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09643"/>
              </p:ext>
            </p:extLst>
          </p:nvPr>
        </p:nvGraphicFramePr>
        <p:xfrm>
          <a:off x="5059876" y="1922537"/>
          <a:ext cx="4319998" cy="4062747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51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603547755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518114"/>
                    </a:ext>
                  </a:extLst>
                </a:gridCol>
              </a:tblGrid>
              <a:tr h="4584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140" baseline="0" dirty="0">
                          <a:latin typeface="+mn-ea"/>
                          <a:ea typeface="+mn-ea"/>
                        </a:rPr>
                        <a:t>남성</a:t>
                      </a:r>
                      <a:endParaRPr lang="en-US" altLang="ko-KR" sz="1200" b="1" spc="-140" baseline="0" dirty="0">
                        <a:latin typeface="+mn-ea"/>
                        <a:ea typeface="+mn-ea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140" baseline="0" dirty="0">
                          <a:latin typeface="+mn-ea"/>
                          <a:ea typeface="+mn-ea"/>
                        </a:rPr>
                        <a:t>여성</a:t>
                      </a:r>
                      <a:endParaRPr lang="en-US" altLang="ko-KR" sz="1200" b="1" spc="-140" baseline="0" dirty="0">
                        <a:latin typeface="+mn-ea"/>
                        <a:ea typeface="+mn-ea"/>
                      </a:endParaRP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종합 만족도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937251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전반적 만족도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67.7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67.6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244511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71.7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대학인식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240729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074809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교양교육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76.1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891157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77.6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936604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848470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학습지원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508978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82.0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836135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학생상담지원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84.8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979702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교육환경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68.1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499690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00" baseline="0" dirty="0">
                          <a:latin typeface="+mn-ea"/>
                          <a:ea typeface="+mn-ea"/>
                        </a:rPr>
                        <a:t>학생지원 서비스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71.2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71.8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85099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57898" y="1510914"/>
            <a:ext cx="44219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성별 영역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918" y="1510916"/>
            <a:ext cx="44219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성별 종합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21" name="차트 20"/>
          <p:cNvGraphicFramePr/>
          <p:nvPr>
            <p:extLst>
              <p:ext uri="{D42A27DB-BD31-4B8C-83A1-F6EECF244321}">
                <p14:modId xmlns:p14="http://schemas.microsoft.com/office/powerpoint/2010/main" val="1962828990"/>
              </p:ext>
            </p:extLst>
          </p:nvPr>
        </p:nvGraphicFramePr>
        <p:xfrm>
          <a:off x="523876" y="1831457"/>
          <a:ext cx="4321175" cy="429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165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213140" y="2202779"/>
            <a:ext cx="1628775" cy="3035300"/>
          </a:xfrm>
          <a:prstGeom prst="rect">
            <a:avLst/>
          </a:prstGeom>
        </p:spPr>
        <p:txBody>
          <a:bodyPr/>
          <a:lstStyle/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>
                <a:solidFill>
                  <a:schemeClr val="tx1"/>
                </a:solidFill>
              </a:rPr>
              <a:t>조사 목적</a:t>
            </a:r>
          </a:p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>
                <a:solidFill>
                  <a:schemeClr val="tx1"/>
                </a:solidFill>
              </a:rPr>
              <a:t>측정 모형</a:t>
            </a:r>
          </a:p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>
                <a:solidFill>
                  <a:schemeClr val="tx1"/>
                </a:solidFill>
              </a:rPr>
              <a:t>수행 절차</a:t>
            </a:r>
          </a:p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>
                <a:solidFill>
                  <a:schemeClr val="tx1"/>
                </a:solidFill>
              </a:rPr>
              <a:t>조사 설계</a:t>
            </a:r>
          </a:p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>
                <a:solidFill>
                  <a:schemeClr val="tx1"/>
                </a:solidFill>
              </a:rPr>
              <a:t>응답자 현황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342900" indent="-342900" latinLnBrk="1">
              <a:spcAft>
                <a:spcPts val="1200"/>
              </a:spcAft>
              <a:buAutoNum type="arabicPeriod"/>
            </a:pPr>
            <a:endParaRPr lang="ko-KR" altLang="en-US" sz="1600" dirty="0"/>
          </a:p>
        </p:txBody>
      </p:sp>
      <p:sp>
        <p:nvSpPr>
          <p:cNvPr id="4" name="제목 3"/>
          <p:cNvSpPr>
            <a:spLocks noGrp="1"/>
          </p:cNvSpPr>
          <p:nvPr>
            <p:ph type="ctrTitle" idx="4294967295"/>
          </p:nvPr>
        </p:nvSpPr>
        <p:spPr>
          <a:xfrm>
            <a:off x="0" y="2205038"/>
            <a:ext cx="7705725" cy="911225"/>
          </a:xfrm>
          <a:prstGeom prst="rect">
            <a:avLst/>
          </a:prstGeom>
        </p:spPr>
        <p:txBody>
          <a:bodyPr>
            <a:normAutofit/>
          </a:bodyPr>
          <a:lstStyle/>
          <a:p>
            <a:pPr latinLnBrk="1"/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Ⅰ.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조사 개요</a:t>
            </a:r>
            <a:endParaRPr lang="en-US" altLang="ko-KR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0513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5" y="179348"/>
            <a:ext cx="1954381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응답자 속성별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/>
              <a:t>단과대학별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108684" y="768153"/>
            <a:ext cx="7271192" cy="4963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spc="-100" dirty="0">
                <a:solidFill>
                  <a:schemeClr val="tx1"/>
                </a:solidFill>
                <a:latin typeface="+mn-ea"/>
              </a:rPr>
              <a:t>종합 만족도는 사회과학대학이 가장 높게 나타났으며</a:t>
            </a:r>
            <a:r>
              <a:rPr lang="en-US" altLang="ko-KR" sz="1300" b="1" spc="-1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b="1" spc="-100" dirty="0">
                <a:solidFill>
                  <a:schemeClr val="tx1"/>
                </a:solidFill>
                <a:latin typeface="+mn-ea"/>
              </a:rPr>
              <a:t>디자인예술대학이 가장 낮게 나타남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23876" y="768153"/>
            <a:ext cx="1584808" cy="4963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3250" y="1413670"/>
            <a:ext cx="38197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단과대학별 영역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967" y="1413670"/>
            <a:ext cx="46776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단과대학별 종합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7" name="차트 16"/>
          <p:cNvGraphicFramePr/>
          <p:nvPr>
            <p:extLst>
              <p:ext uri="{D42A27DB-BD31-4B8C-83A1-F6EECF244321}">
                <p14:modId xmlns:p14="http://schemas.microsoft.com/office/powerpoint/2010/main" val="2218551321"/>
              </p:ext>
            </p:extLst>
          </p:nvPr>
        </p:nvGraphicFramePr>
        <p:xfrm>
          <a:off x="523876" y="1776263"/>
          <a:ext cx="4321175" cy="453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716421"/>
              </p:ext>
            </p:extLst>
          </p:nvPr>
        </p:nvGraphicFramePr>
        <p:xfrm>
          <a:off x="4772980" y="1853518"/>
          <a:ext cx="4606895" cy="4383793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098215">
                  <a:extLst>
                    <a:ext uri="{9D8B030D-6E8A-4147-A177-3AD203B41FA5}">
                      <a16:colId xmlns:a16="http://schemas.microsoft.com/office/drawing/2014/main" val="168477934"/>
                    </a:ext>
                  </a:extLst>
                </a:gridCol>
                <a:gridCol w="584780">
                  <a:extLst>
                    <a:ext uri="{9D8B030D-6E8A-4147-A177-3AD203B41FA5}">
                      <a16:colId xmlns:a16="http://schemas.microsoft.com/office/drawing/2014/main" val="3922832418"/>
                    </a:ext>
                  </a:extLst>
                </a:gridCol>
                <a:gridCol w="584780">
                  <a:extLst>
                    <a:ext uri="{9D8B030D-6E8A-4147-A177-3AD203B41FA5}">
                      <a16:colId xmlns:a16="http://schemas.microsoft.com/office/drawing/2014/main" val="1344208816"/>
                    </a:ext>
                  </a:extLst>
                </a:gridCol>
                <a:gridCol w="584780">
                  <a:extLst>
                    <a:ext uri="{9D8B030D-6E8A-4147-A177-3AD203B41FA5}">
                      <a16:colId xmlns:a16="http://schemas.microsoft.com/office/drawing/2014/main" val="115091921"/>
                    </a:ext>
                  </a:extLst>
                </a:gridCol>
                <a:gridCol w="584780">
                  <a:extLst>
                    <a:ext uri="{9D8B030D-6E8A-4147-A177-3AD203B41FA5}">
                      <a16:colId xmlns:a16="http://schemas.microsoft.com/office/drawing/2014/main" val="641014541"/>
                    </a:ext>
                  </a:extLst>
                </a:gridCol>
                <a:gridCol w="584780">
                  <a:extLst>
                    <a:ext uri="{9D8B030D-6E8A-4147-A177-3AD203B41FA5}">
                      <a16:colId xmlns:a16="http://schemas.microsoft.com/office/drawing/2014/main" val="499030619"/>
                    </a:ext>
                  </a:extLst>
                </a:gridCol>
                <a:gridCol w="584780">
                  <a:extLst>
                    <a:ext uri="{9D8B030D-6E8A-4147-A177-3AD203B41FA5}">
                      <a16:colId xmlns:a16="http://schemas.microsoft.com/office/drawing/2014/main" val="2176405485"/>
                    </a:ext>
                  </a:extLst>
                </a:gridCol>
              </a:tblGrid>
              <a:tr h="593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사회과학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비즈니스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바이오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생태보건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간호대학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과학기술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융합대학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디자인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예술대학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114375723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종합 만족도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75.4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282339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전반적 만족도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64.6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67.3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3863455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71.6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대학인식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588941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82.2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78.7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4696346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교양교육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77.0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22026"/>
                  </a:ext>
                </a:extLst>
              </a:tr>
              <a:tr h="3526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77.4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76.0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80.9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78.3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5026082"/>
                  </a:ext>
                </a:extLst>
              </a:tr>
              <a:tr h="3526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77.3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600158"/>
                  </a:ext>
                </a:extLst>
              </a:tr>
              <a:tr h="3526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학습지원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86.6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82.6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590654"/>
                  </a:ext>
                </a:extLst>
              </a:tr>
              <a:tr h="289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86.5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26038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학생상담지원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87.9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9606302"/>
                  </a:ext>
                </a:extLst>
              </a:tr>
              <a:tr h="3526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교육환경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71.1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65.3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518479"/>
                  </a:ext>
                </a:extLst>
              </a:tr>
              <a:tr h="289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00" baseline="0" dirty="0">
                          <a:latin typeface="+mn-ea"/>
                          <a:ea typeface="+mn-ea"/>
                        </a:rPr>
                        <a:t>학생지원 서비스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641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394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5" y="179348"/>
            <a:ext cx="2008883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3. </a:t>
            </a:r>
            <a:r>
              <a:rPr lang="ko-KR" altLang="en-US" dirty="0">
                <a:latin typeface="+mj-ea"/>
                <a:ea typeface="+mj-ea"/>
              </a:rPr>
              <a:t>기타 부가 사항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워드 </a:t>
            </a:r>
            <a:r>
              <a:rPr lang="ko-KR" altLang="en-US" dirty="0" err="1"/>
              <a:t>클라우드</a:t>
            </a:r>
            <a:r>
              <a:rPr lang="ko-KR" altLang="en-US" dirty="0"/>
              <a:t> 분석 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학교 시설에 관한 언급이 가장 많음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83" y="1343714"/>
            <a:ext cx="7563235" cy="50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2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5" y="179348"/>
            <a:ext cx="2008883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3. </a:t>
            </a:r>
            <a:r>
              <a:rPr lang="ko-KR" altLang="en-US" dirty="0">
                <a:latin typeface="+mj-ea"/>
                <a:ea typeface="+mj-ea"/>
              </a:rPr>
              <a:t>기타 부가 사항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 err="1"/>
              <a:t>의미연결망</a:t>
            </a:r>
            <a:r>
              <a:rPr lang="ko-KR" altLang="en-US" dirty="0"/>
              <a:t> 분석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108684" y="765175"/>
            <a:ext cx="7271192" cy="5425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강의실의 시설에 관한 의견이 도출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23876" y="765174"/>
            <a:ext cx="1584808" cy="5425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44048" y="1731954"/>
            <a:ext cx="1354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냉난방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0802" y="3095674"/>
            <a:ext cx="712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강의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2100" y="3789041"/>
            <a:ext cx="1354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/>
              <a:t>빔프로젝터</a:t>
            </a:r>
            <a:endParaRPr lang="ko-KR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643849" y="2428617"/>
            <a:ext cx="1354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수업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9933" y="4581128"/>
            <a:ext cx="1354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컴퓨터</a:t>
            </a:r>
          </a:p>
        </p:txBody>
      </p:sp>
      <p:cxnSp>
        <p:nvCxnSpPr>
          <p:cNvPr id="5" name="직선 연결선 4"/>
          <p:cNvCxnSpPr>
            <a:stCxn id="2" idx="2"/>
            <a:endCxn id="10" idx="0"/>
          </p:cNvCxnSpPr>
          <p:nvPr/>
        </p:nvCxnSpPr>
        <p:spPr>
          <a:xfrm flipH="1">
            <a:off x="7437277" y="2070508"/>
            <a:ext cx="684074" cy="102516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13" idx="2"/>
            <a:endCxn id="10" idx="1"/>
          </p:cNvCxnSpPr>
          <p:nvPr/>
        </p:nvCxnSpPr>
        <p:spPr>
          <a:xfrm>
            <a:off x="6321152" y="2767171"/>
            <a:ext cx="759650" cy="4977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10" idx="3"/>
            <a:endCxn id="11" idx="0"/>
          </p:cNvCxnSpPr>
          <p:nvPr/>
        </p:nvCxnSpPr>
        <p:spPr>
          <a:xfrm>
            <a:off x="7793752" y="3264951"/>
            <a:ext cx="795651" cy="52409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stCxn id="14" idx="0"/>
            <a:endCxn id="10" idx="2"/>
          </p:cNvCxnSpPr>
          <p:nvPr/>
        </p:nvCxnSpPr>
        <p:spPr>
          <a:xfrm flipV="1">
            <a:off x="7077236" y="3434228"/>
            <a:ext cx="360041" cy="11469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72401" y="4627035"/>
            <a:ext cx="69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의자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38145" y="4899434"/>
            <a:ext cx="69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책상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31372" y="5121189"/>
            <a:ext cx="925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일체형</a:t>
            </a:r>
          </a:p>
        </p:txBody>
      </p:sp>
      <p:cxnSp>
        <p:nvCxnSpPr>
          <p:cNvPr id="29" name="직선 연결선 28"/>
          <p:cNvCxnSpPr>
            <a:stCxn id="26" idx="3"/>
            <a:endCxn id="27" idx="1"/>
          </p:cNvCxnSpPr>
          <p:nvPr/>
        </p:nvCxnSpPr>
        <p:spPr>
          <a:xfrm>
            <a:off x="4967528" y="4796312"/>
            <a:ext cx="170617" cy="2723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연결선 31"/>
          <p:cNvCxnSpPr>
            <a:stCxn id="27" idx="3"/>
          </p:cNvCxnSpPr>
          <p:nvPr/>
        </p:nvCxnSpPr>
        <p:spPr>
          <a:xfrm>
            <a:off x="5833272" y="5068711"/>
            <a:ext cx="234704" cy="2284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76256" y="3770265"/>
            <a:ext cx="69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휴식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53274" y="3770265"/>
            <a:ext cx="69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공간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07852" y="3064926"/>
            <a:ext cx="631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학교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53274" y="3064926"/>
            <a:ext cx="69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발전</a:t>
            </a:r>
          </a:p>
        </p:txBody>
      </p:sp>
      <p:cxnSp>
        <p:nvCxnSpPr>
          <p:cNvPr id="40" name="직선 연결선 39"/>
          <p:cNvCxnSpPr>
            <a:stCxn id="36" idx="3"/>
            <a:endCxn id="37" idx="1"/>
          </p:cNvCxnSpPr>
          <p:nvPr/>
        </p:nvCxnSpPr>
        <p:spPr>
          <a:xfrm>
            <a:off x="3671383" y="3939542"/>
            <a:ext cx="58189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stCxn id="38" idx="3"/>
            <a:endCxn id="39" idx="1"/>
          </p:cNvCxnSpPr>
          <p:nvPr/>
        </p:nvCxnSpPr>
        <p:spPr>
          <a:xfrm>
            <a:off x="3639786" y="3234203"/>
            <a:ext cx="6134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52877" y="4898869"/>
            <a:ext cx="1119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장학금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42085" y="4898869"/>
            <a:ext cx="69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제도</a:t>
            </a:r>
          </a:p>
        </p:txBody>
      </p:sp>
      <p:cxnSp>
        <p:nvCxnSpPr>
          <p:cNvPr id="48" name="직선 연결선 47"/>
          <p:cNvCxnSpPr>
            <a:stCxn id="46" idx="3"/>
            <a:endCxn id="47" idx="1"/>
          </p:cNvCxnSpPr>
          <p:nvPr/>
        </p:nvCxnSpPr>
        <p:spPr>
          <a:xfrm>
            <a:off x="2172386" y="5068146"/>
            <a:ext cx="36969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211820" y="4869464"/>
            <a:ext cx="1119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학교</a:t>
            </a:r>
          </a:p>
        </p:txBody>
      </p:sp>
    </p:spTree>
    <p:extLst>
      <p:ext uri="{BB962C8B-B14F-4D97-AF65-F5344CB8AC3E}">
        <p14:creationId xmlns:p14="http://schemas.microsoft.com/office/powerpoint/2010/main" val="2023077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727393"/>
              </p:ext>
            </p:extLst>
          </p:nvPr>
        </p:nvGraphicFramePr>
        <p:xfrm>
          <a:off x="2396716" y="2312876"/>
          <a:ext cx="6012669" cy="264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3244">
                  <a:extLst>
                    <a:ext uri="{9D8B030D-6E8A-4147-A177-3AD203B41FA5}">
                      <a16:colId xmlns:a16="http://schemas.microsoft.com/office/drawing/2014/main" val="3278973690"/>
                    </a:ext>
                  </a:extLst>
                </a:gridCol>
                <a:gridCol w="2569425">
                  <a:extLst>
                    <a:ext uri="{9D8B030D-6E8A-4147-A177-3AD203B41FA5}">
                      <a16:colId xmlns:a16="http://schemas.microsoft.com/office/drawing/2014/main" val="3380946058"/>
                    </a:ext>
                  </a:extLst>
                </a:gridCol>
              </a:tblGrid>
              <a:tr h="26449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Ⅲ. </a:t>
                      </a:r>
                      <a:r>
                        <a:rPr lang="ko-KR" altLang="en-US" sz="2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단과대학</a:t>
                      </a:r>
                      <a:r>
                        <a:rPr lang="ko-KR" altLang="en-US" sz="2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별 분석</a:t>
                      </a:r>
                      <a:endParaRPr lang="ko-KR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>
                          <a:solidFill>
                            <a:schemeClr val="tx1"/>
                          </a:solidFill>
                        </a:rPr>
                        <a:t>사회과학대학</a:t>
                      </a:r>
                    </a:p>
                    <a:p>
                      <a:pPr marL="269875" indent="-269875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>
                          <a:solidFill>
                            <a:schemeClr val="tx1"/>
                          </a:solidFill>
                        </a:rPr>
                        <a:t>글로벌비즈니스대학</a:t>
                      </a:r>
                      <a:endParaRPr lang="en-US" altLang="ko-KR" sz="1600" dirty="0">
                        <a:solidFill>
                          <a:schemeClr val="tx1"/>
                        </a:solidFill>
                      </a:endParaRPr>
                    </a:p>
                    <a:p>
                      <a:pPr marL="269875" indent="-269875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err="1">
                          <a:solidFill>
                            <a:schemeClr val="tx1"/>
                          </a:solidFill>
                        </a:rPr>
                        <a:t>바이오생태보건대학</a:t>
                      </a:r>
                      <a:endParaRPr lang="en-US" altLang="ko-KR" sz="1600" dirty="0">
                        <a:solidFill>
                          <a:schemeClr val="tx1"/>
                        </a:solidFill>
                      </a:endParaRPr>
                    </a:p>
                    <a:p>
                      <a:pPr marL="269875" indent="-269875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>
                          <a:solidFill>
                            <a:schemeClr val="tx1"/>
                          </a:solidFill>
                        </a:rPr>
                        <a:t>간호대학</a:t>
                      </a:r>
                      <a:endParaRPr lang="en-US" altLang="ko-KR" sz="1600" dirty="0">
                        <a:solidFill>
                          <a:schemeClr val="tx1"/>
                        </a:solidFill>
                      </a:endParaRPr>
                    </a:p>
                    <a:p>
                      <a:pPr marL="269875" indent="-269875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>
                          <a:solidFill>
                            <a:schemeClr val="tx1"/>
                          </a:solidFill>
                        </a:rPr>
                        <a:t>과학기술융합대학</a:t>
                      </a:r>
                      <a:endParaRPr lang="en-US" altLang="ko-KR" sz="1600" dirty="0">
                        <a:solidFill>
                          <a:schemeClr val="tx1"/>
                        </a:solidFill>
                      </a:endParaRPr>
                    </a:p>
                    <a:p>
                      <a:pPr marL="269875" indent="-269875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>
                          <a:solidFill>
                            <a:schemeClr val="tx1"/>
                          </a:solidFill>
                        </a:rPr>
                        <a:t>디자인예술대학</a:t>
                      </a: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810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87743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사회과학대학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요인별</a:t>
            </a:r>
            <a:r>
              <a:rPr lang="ko-KR" altLang="en-US" dirty="0"/>
              <a:t> </a:t>
            </a:r>
            <a:r>
              <a:rPr lang="en-US" altLang="ko-KR" dirty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9586" y="1322952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935040"/>
              </p:ext>
            </p:extLst>
          </p:nvPr>
        </p:nvGraphicFramePr>
        <p:xfrm>
          <a:off x="5019587" y="1647239"/>
          <a:ext cx="4320001" cy="466147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73726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  <a:gridCol w="1002210">
                  <a:extLst>
                    <a:ext uri="{9D8B030D-6E8A-4147-A177-3AD203B41FA5}">
                      <a16:colId xmlns:a16="http://schemas.microsoft.com/office/drawing/2014/main" val="2335151070"/>
                    </a:ext>
                  </a:extLst>
                </a:gridCol>
              </a:tblGrid>
              <a:tr h="273717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err="1">
                          <a:effectLst/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취업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1129343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95.5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7122335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66617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007879"/>
                  </a:ext>
                </a:extLst>
              </a:tr>
              <a:tr h="292517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교육환경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7169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3969438"/>
                  </a:ext>
                </a:extLst>
              </a:tr>
              <a:tr h="292517">
                <a:tc rowSpan="7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637595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13402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27608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32920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373544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477153"/>
              </p:ext>
            </p:extLst>
          </p:nvPr>
        </p:nvGraphicFramePr>
        <p:xfrm>
          <a:off x="560192" y="1647235"/>
          <a:ext cx="4320001" cy="466208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625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  <a:gridCol w="1007311">
                  <a:extLst>
                    <a:ext uri="{9D8B030D-6E8A-4147-A177-3AD203B41FA5}">
                      <a16:colId xmlns:a16="http://schemas.microsoft.com/office/drawing/2014/main" val="2335151070"/>
                    </a:ext>
                  </a:extLst>
                </a:gridCol>
              </a:tblGrid>
              <a:tr h="272291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92653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292653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431601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6176618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048288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1243030"/>
                  </a:ext>
                </a:extLst>
              </a:tr>
              <a:tr h="29265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학습지원</a:t>
                      </a:r>
                    </a:p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149064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95.0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0326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6037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390" y="1339070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33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4"/>
            <a:ext cx="7271192" cy="4857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최우선 개선 영역으로 전반적 만족도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대학인식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교양교육과정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실험실습실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강의실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장학금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</a:p>
          <a:p>
            <a:pPr algn="ctr">
              <a:lnSpc>
                <a:spcPct val="11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교내 편의시설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정보화 서비스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err="1">
                <a:solidFill>
                  <a:schemeClr val="tx1"/>
                </a:solidFill>
                <a:latin typeface="+mn-ea"/>
              </a:rPr>
              <a:t>통합행정실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행정지원 서비스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 스쿨버스가 나타남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85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2336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87743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사회과학대학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요인별</a:t>
            </a:r>
            <a:r>
              <a:rPr lang="ko-KR" altLang="en-US" dirty="0"/>
              <a:t> </a:t>
            </a:r>
            <a:r>
              <a:rPr lang="en-US" altLang="ko-KR" dirty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9207" y="1315504"/>
            <a:ext cx="4320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[SSA</a:t>
            </a:r>
            <a:r>
              <a:rPr lang="ko-KR" altLang="en-US" sz="1400" b="1" dirty="0">
                <a:latin typeface="+mn-ea"/>
              </a:rPr>
              <a:t>결과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34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최우선 개선 영역의 문항들은 세부적으로 검토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416778" y="1518911"/>
            <a:ext cx="6700793" cy="4842814"/>
            <a:chOff x="1687192" y="589036"/>
            <a:chExt cx="8347600" cy="6160538"/>
          </a:xfrm>
        </p:grpSpPr>
        <p:graphicFrame>
          <p:nvGraphicFramePr>
            <p:cNvPr id="15" name="차트 14"/>
            <p:cNvGraphicFramePr/>
            <p:nvPr>
              <p:extLst>
                <p:ext uri="{D42A27DB-BD31-4B8C-83A1-F6EECF244321}">
                  <p14:modId xmlns:p14="http://schemas.microsoft.com/office/powerpoint/2010/main" val="1540494328"/>
                </p:ext>
              </p:extLst>
            </p:nvPr>
          </p:nvGraphicFramePr>
          <p:xfrm>
            <a:off x="2401455" y="1226394"/>
            <a:ext cx="7389091" cy="4478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6" name="직선 연결선 15"/>
            <p:cNvCxnSpPr/>
            <p:nvPr/>
          </p:nvCxnSpPr>
          <p:spPr>
            <a:xfrm flipV="1">
              <a:off x="2536897" y="3457281"/>
              <a:ext cx="7113444" cy="2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H="1">
              <a:off x="6092487" y="1415835"/>
              <a:ext cx="3513" cy="4112880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" name="그룹 17"/>
            <p:cNvGrpSpPr/>
            <p:nvPr/>
          </p:nvGrpSpPr>
          <p:grpSpPr>
            <a:xfrm>
              <a:off x="2305962" y="589036"/>
              <a:ext cx="2306205" cy="216477"/>
              <a:chOff x="2181224" y="6138333"/>
              <a:chExt cx="2536826" cy="261938"/>
            </a:xfrm>
          </p:grpSpPr>
          <p:sp>
            <p:nvSpPr>
              <p:cNvPr id="19" name="평행 사변형 18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0" name="양쪽 모서리가 둥근 사각형 19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안정적 우수 영역</a:t>
                </a: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2305962" y="6058376"/>
              <a:ext cx="2306205" cy="216477"/>
              <a:chOff x="2181224" y="6138333"/>
              <a:chExt cx="2536826" cy="261938"/>
            </a:xfrm>
          </p:grpSpPr>
          <p:sp>
            <p:nvSpPr>
              <p:cNvPr id="22" name="평행 사변형 21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3" name="양쪽 모서리가 둥근 사각형 22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취약 영역</a:t>
                </a: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7658075" y="589036"/>
              <a:ext cx="2285369" cy="216477"/>
              <a:chOff x="1991419" y="6138333"/>
              <a:chExt cx="2513906" cy="261938"/>
            </a:xfrm>
          </p:grpSpPr>
          <p:sp>
            <p:nvSpPr>
              <p:cNvPr id="25" name="평행 사변형 24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6" name="양쪽 모서리가 둥근 사각형 25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불안한 우수 영역</a:t>
                </a: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7658075" y="6062943"/>
              <a:ext cx="2285369" cy="216477"/>
              <a:chOff x="1991419" y="6138333"/>
              <a:chExt cx="2513906" cy="261938"/>
            </a:xfrm>
          </p:grpSpPr>
          <p:sp>
            <p:nvSpPr>
              <p:cNvPr id="28" name="평행 사변형 27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9" name="양쪽 모서리가 둥근 사각형 28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/>
                  <a:t>최우선 개선 영역</a:t>
                </a:r>
                <a:endParaRPr lang="ko-KR" altLang="en-US" sz="1200" b="1" dirty="0"/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2556359" y="1424464"/>
              <a:ext cx="7074476" cy="413077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900"/>
            </a:p>
          </p:txBody>
        </p:sp>
        <p:sp>
          <p:nvSpPr>
            <p:cNvPr id="34" name="설명선 2(강조선) 33"/>
            <p:cNvSpPr/>
            <p:nvPr/>
          </p:nvSpPr>
          <p:spPr>
            <a:xfrm>
              <a:off x="4668466" y="3424753"/>
              <a:ext cx="932883" cy="219676"/>
            </a:xfrm>
            <a:prstGeom prst="accentCallout2">
              <a:avLst>
                <a:gd name="adj1" fmla="val 68351"/>
                <a:gd name="adj2" fmla="val 103007"/>
                <a:gd name="adj3" fmla="val 68352"/>
                <a:gd name="adj4" fmla="val 125126"/>
                <a:gd name="adj5" fmla="val 3916"/>
                <a:gd name="adj6" fmla="val 145985"/>
              </a:avLst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교양 교수</a:t>
              </a:r>
            </a:p>
          </p:txBody>
        </p:sp>
        <p:sp>
          <p:nvSpPr>
            <p:cNvPr id="35" name="설명선 2(강조선) 34"/>
            <p:cNvSpPr/>
            <p:nvPr/>
          </p:nvSpPr>
          <p:spPr>
            <a:xfrm>
              <a:off x="7303503" y="4023069"/>
              <a:ext cx="1371925" cy="194683"/>
            </a:xfrm>
            <a:prstGeom prst="accentCallout2">
              <a:avLst>
                <a:gd name="adj1" fmla="val 56093"/>
                <a:gd name="adj2" fmla="val -3172"/>
                <a:gd name="adj3" fmla="val 39269"/>
                <a:gd name="adj4" fmla="val -18654"/>
                <a:gd name="adj5" fmla="val 14509"/>
                <a:gd name="adj6" fmla="val -21235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정보화 서비스</a:t>
              </a:r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 flipV="1">
              <a:off x="1913641" y="1622069"/>
              <a:ext cx="0" cy="3631245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>
            <a:xfrm>
              <a:off x="1724779" y="898825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724779" y="5669346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687192" y="3089927"/>
              <a:ext cx="421758" cy="8221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/>
                <a:t>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족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도</a:t>
              </a:r>
            </a:p>
          </p:txBody>
        </p:sp>
        <p:cxnSp>
          <p:nvCxnSpPr>
            <p:cNvPr id="40" name="직선 화살표 연결선 39"/>
            <p:cNvCxnSpPr/>
            <p:nvPr/>
          </p:nvCxnSpPr>
          <p:spPr>
            <a:xfrm>
              <a:off x="2974508" y="6549650"/>
              <a:ext cx="6288691" cy="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9613034" y="6396769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2200113" y="6395653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365180" y="6397204"/>
              <a:ext cx="1456873" cy="3523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표준편차</a:t>
              </a:r>
            </a:p>
          </p:txBody>
        </p:sp>
        <p:sp>
          <p:nvSpPr>
            <p:cNvPr id="32" name="설명선 2(강조선) 31"/>
            <p:cNvSpPr/>
            <p:nvPr/>
          </p:nvSpPr>
          <p:spPr>
            <a:xfrm>
              <a:off x="7524709" y="4267440"/>
              <a:ext cx="1205068" cy="205518"/>
            </a:xfrm>
            <a:prstGeom prst="accentCallout2">
              <a:avLst>
                <a:gd name="adj1" fmla="val 42059"/>
                <a:gd name="adj2" fmla="val -4750"/>
                <a:gd name="adj3" fmla="val 42809"/>
                <a:gd name="adj4" fmla="val -28417"/>
                <a:gd name="adj5" fmla="val 27625"/>
                <a:gd name="adj6" fmla="val -25807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>
                  <a:solidFill>
                    <a:schemeClr val="bg1"/>
                  </a:solidFill>
                </a:rPr>
                <a:t>교내 편의 시설</a:t>
              </a:r>
            </a:p>
          </p:txBody>
        </p:sp>
      </p:grpSp>
      <p:sp>
        <p:nvSpPr>
          <p:cNvPr id="44" name="설명선 2(강조선) 43"/>
          <p:cNvSpPr/>
          <p:nvPr/>
        </p:nvSpPr>
        <p:spPr>
          <a:xfrm>
            <a:off x="5652247" y="5000803"/>
            <a:ext cx="756084" cy="156643"/>
          </a:xfrm>
          <a:prstGeom prst="accentCallout2">
            <a:avLst>
              <a:gd name="adj1" fmla="val 68493"/>
              <a:gd name="adj2" fmla="val -4740"/>
              <a:gd name="adj3" fmla="val 52233"/>
              <a:gd name="adj4" fmla="val -42958"/>
              <a:gd name="adj5" fmla="val -472116"/>
              <a:gd name="adj6" fmla="val -4189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장학금</a:t>
            </a:r>
          </a:p>
        </p:txBody>
      </p:sp>
      <p:sp>
        <p:nvSpPr>
          <p:cNvPr id="45" name="설명선 2(강조선) 44"/>
          <p:cNvSpPr/>
          <p:nvPr/>
        </p:nvSpPr>
        <p:spPr>
          <a:xfrm>
            <a:off x="6252735" y="4640812"/>
            <a:ext cx="756084" cy="156643"/>
          </a:xfrm>
          <a:prstGeom prst="accentCallout2">
            <a:avLst>
              <a:gd name="adj1" fmla="val 68493"/>
              <a:gd name="adj2" fmla="val -3900"/>
              <a:gd name="adj3" fmla="val -4519"/>
              <a:gd name="adj4" fmla="val -19274"/>
              <a:gd name="adj5" fmla="val -16468"/>
              <a:gd name="adj6" fmla="val -42734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강의실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47" name="설명선 2(강조선) 46"/>
          <p:cNvSpPr/>
          <p:nvPr/>
        </p:nvSpPr>
        <p:spPr>
          <a:xfrm>
            <a:off x="5686823" y="4009260"/>
            <a:ext cx="721508" cy="173868"/>
          </a:xfrm>
          <a:prstGeom prst="accentCallout2">
            <a:avLst>
              <a:gd name="adj1" fmla="val 57154"/>
              <a:gd name="adj2" fmla="val -5102"/>
              <a:gd name="adj3" fmla="val 27498"/>
              <a:gd name="adj4" fmla="val -13635"/>
              <a:gd name="adj5" fmla="val 57154"/>
              <a:gd name="adj6" fmla="val -1776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대학 인식</a:t>
            </a:r>
          </a:p>
        </p:txBody>
      </p:sp>
      <p:sp>
        <p:nvSpPr>
          <p:cNvPr id="49" name="설명선 2(강조선) 48"/>
          <p:cNvSpPr/>
          <p:nvPr/>
        </p:nvSpPr>
        <p:spPr>
          <a:xfrm>
            <a:off x="3782165" y="4151464"/>
            <a:ext cx="723641" cy="194385"/>
          </a:xfrm>
          <a:prstGeom prst="accentCallout2">
            <a:avLst>
              <a:gd name="adj1" fmla="val 68351"/>
              <a:gd name="adj2" fmla="val 103007"/>
              <a:gd name="adj3" fmla="val 68352"/>
              <a:gd name="adj4" fmla="val 125126"/>
              <a:gd name="adj5" fmla="val 3344"/>
              <a:gd name="adj6" fmla="val 142309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대학혁신</a:t>
            </a:r>
          </a:p>
        </p:txBody>
      </p:sp>
      <p:sp>
        <p:nvSpPr>
          <p:cNvPr id="50" name="설명선 2(강조선) 49"/>
          <p:cNvSpPr/>
          <p:nvPr/>
        </p:nvSpPr>
        <p:spPr>
          <a:xfrm>
            <a:off x="3342393" y="3924154"/>
            <a:ext cx="1051040" cy="194385"/>
          </a:xfrm>
          <a:prstGeom prst="accentCallout2">
            <a:avLst>
              <a:gd name="adj1" fmla="val 68351"/>
              <a:gd name="adj2" fmla="val 103007"/>
              <a:gd name="adj3" fmla="val 68352"/>
              <a:gd name="adj4" fmla="val 125126"/>
              <a:gd name="adj5" fmla="val -18461"/>
              <a:gd name="adj6" fmla="val 150103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교양 핵심역량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1" name="설명선 2(강조선) 50"/>
          <p:cNvSpPr/>
          <p:nvPr/>
        </p:nvSpPr>
        <p:spPr>
          <a:xfrm>
            <a:off x="5720265" y="3495565"/>
            <a:ext cx="702651" cy="156643"/>
          </a:xfrm>
          <a:prstGeom prst="accentCallout2">
            <a:avLst>
              <a:gd name="adj1" fmla="val 44171"/>
              <a:gd name="adj2" fmla="val -5163"/>
              <a:gd name="adj3" fmla="val 156822"/>
              <a:gd name="adj4" fmla="val -51546"/>
              <a:gd name="adj5" fmla="val 207912"/>
              <a:gd name="adj6" fmla="val -4977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지도교수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2" name="설명선 2(강조선) 51"/>
          <p:cNvSpPr/>
          <p:nvPr/>
        </p:nvSpPr>
        <p:spPr>
          <a:xfrm>
            <a:off x="5653054" y="3830078"/>
            <a:ext cx="848117" cy="173868"/>
          </a:xfrm>
          <a:prstGeom prst="accentCallout2">
            <a:avLst>
              <a:gd name="adj1" fmla="val 57154"/>
              <a:gd name="adj2" fmla="val -5102"/>
              <a:gd name="adj3" fmla="val 27498"/>
              <a:gd name="adj4" fmla="val -13635"/>
              <a:gd name="adj5" fmla="val 124263"/>
              <a:gd name="adj6" fmla="val -25630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통합 행정실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3" name="설명선 2(강조선) 52"/>
          <p:cNvSpPr/>
          <p:nvPr/>
        </p:nvSpPr>
        <p:spPr>
          <a:xfrm>
            <a:off x="6471075" y="4913101"/>
            <a:ext cx="756084" cy="156643"/>
          </a:xfrm>
          <a:prstGeom prst="accentCallout2">
            <a:avLst>
              <a:gd name="adj1" fmla="val 68493"/>
              <a:gd name="adj2" fmla="val -3900"/>
              <a:gd name="adj3" fmla="val -4519"/>
              <a:gd name="adj4" fmla="val -19274"/>
              <a:gd name="adj5" fmla="val -16468"/>
              <a:gd name="adj6" fmla="val -42734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스쿨 버스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54" name="설명선 2(강조선) 53"/>
          <p:cNvSpPr/>
          <p:nvPr/>
        </p:nvSpPr>
        <p:spPr>
          <a:xfrm>
            <a:off x="5515387" y="5211668"/>
            <a:ext cx="906546" cy="156643"/>
          </a:xfrm>
          <a:prstGeom prst="accentCallout2">
            <a:avLst>
              <a:gd name="adj1" fmla="val 68493"/>
              <a:gd name="adj2" fmla="val -4740"/>
              <a:gd name="adj3" fmla="val 52233"/>
              <a:gd name="adj4" fmla="val -42958"/>
              <a:gd name="adj5" fmla="val -443740"/>
              <a:gd name="adj6" fmla="val -39792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schemeClr val="bg1"/>
                </a:solidFill>
              </a:rPr>
              <a:t>실험실습실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5" name="설명선 2(강조선) 54"/>
          <p:cNvSpPr/>
          <p:nvPr/>
        </p:nvSpPr>
        <p:spPr>
          <a:xfrm>
            <a:off x="5564529" y="3281522"/>
            <a:ext cx="906546" cy="156643"/>
          </a:xfrm>
          <a:prstGeom prst="accentCallout2">
            <a:avLst>
              <a:gd name="adj1" fmla="val 68493"/>
              <a:gd name="adj2" fmla="val -4740"/>
              <a:gd name="adj3" fmla="val 52233"/>
              <a:gd name="adj4" fmla="val -38755"/>
              <a:gd name="adj5" fmla="val 525119"/>
              <a:gd name="adj6" fmla="val -3558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pc="-100" dirty="0">
                <a:solidFill>
                  <a:schemeClr val="bg1"/>
                </a:solidFill>
              </a:rPr>
              <a:t>교양 교육과정</a:t>
            </a:r>
          </a:p>
        </p:txBody>
      </p:sp>
      <p:sp>
        <p:nvSpPr>
          <p:cNvPr id="56" name="설명선 2(강조선) 55"/>
          <p:cNvSpPr/>
          <p:nvPr/>
        </p:nvSpPr>
        <p:spPr>
          <a:xfrm>
            <a:off x="5388713" y="3048034"/>
            <a:ext cx="1019617" cy="156643"/>
          </a:xfrm>
          <a:prstGeom prst="accentCallout2">
            <a:avLst>
              <a:gd name="adj1" fmla="val 68493"/>
              <a:gd name="adj2" fmla="val -4740"/>
              <a:gd name="adj3" fmla="val 52233"/>
              <a:gd name="adj4" fmla="val -38755"/>
              <a:gd name="adj5" fmla="val 589980"/>
              <a:gd name="adj6" fmla="val -3122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pc="-140" dirty="0">
                <a:solidFill>
                  <a:schemeClr val="bg1"/>
                </a:solidFill>
              </a:rPr>
              <a:t>행정 서비스 지원</a:t>
            </a:r>
          </a:p>
        </p:txBody>
      </p:sp>
      <p:sp>
        <p:nvSpPr>
          <p:cNvPr id="57" name="설명선 2(강조선) 56"/>
          <p:cNvSpPr/>
          <p:nvPr/>
        </p:nvSpPr>
        <p:spPr>
          <a:xfrm>
            <a:off x="3908884" y="5211668"/>
            <a:ext cx="992989" cy="156643"/>
          </a:xfrm>
          <a:prstGeom prst="accentCallout2">
            <a:avLst>
              <a:gd name="adj1" fmla="val 36062"/>
              <a:gd name="adj2" fmla="val 101030"/>
              <a:gd name="adj3" fmla="val -584214"/>
              <a:gd name="adj4" fmla="val 108342"/>
              <a:gd name="adj5" fmla="val -565354"/>
              <a:gd name="adj6" fmla="val 111508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전반적 만족도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84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184537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사회과학대학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619661"/>
              </p:ext>
            </p:extLst>
          </p:nvPr>
        </p:nvGraphicFramePr>
        <p:xfrm>
          <a:off x="560192" y="1647236"/>
          <a:ext cx="4284861" cy="46260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617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980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학과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대학에 대한 소속감을 느낀다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447961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다시 대학을 진학해도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대학을 선택할 것이다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59.8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625134"/>
                  </a:ext>
                </a:extLst>
              </a:tr>
              <a:tr h="299808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미래 지향적 소양 기반으로 교양교육과정 체계를 혁신하고자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디지털 미래인재 양성을 위하여 첨단 강의실을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체계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학생자문단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S-CESA, 3X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융합인증제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역량기반 교육과정 내실을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혁신적 학사 구조조정 및 교육과정 고도화를 통해 현장 중심 전공 능력 향상을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비대면 및 글로벌 플랫폼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(SOUP)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통해 글로벌 교육 실현을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 지역 문제 해결 프로젝트 운영을 통해 전공 연계 문제해결 역량 강화를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역량기반 학습지원 체계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역량진단도구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환류체계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미래형 창의융합 인재 양성에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학생성장을 위하여 교수역량 강화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3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Edu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-tech)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노력하고 있다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학생중심 대학혁신을 위하여 디지털 학습환경을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사이버캠퍼스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진로역량강화를 위하여 메타버스 진로캠프를 운영하고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35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39144"/>
              </p:ext>
            </p:extLst>
          </p:nvPr>
        </p:nvGraphicFramePr>
        <p:xfrm>
          <a:off x="5024292" y="1631845"/>
          <a:ext cx="4284861" cy="464275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569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 맞춤형 진로상담 체계 강화를 위하여 위촉진로상담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교수제를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강화하고자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신한 또래 상담자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(Gatekeeper)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양성을 통하여 고위험군 학생 관리 체계를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변화하는 시대에 맞춰 학생의 역량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브랜드 평판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‘대학기본역량진단 일반재정지원대학’ 선정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5575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우수한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대학평가를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바탕으로 대학교육을 혁신하고자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대학기본역량진단 통과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국제표준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ISO21001(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교육기관경영시스템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 북부 내 대학교 최초 인증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전공 특성에 부합하는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향상을 위한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학년별로 체계적으로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강의 목적과 내용에 맞는 방법으로 수업한다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학생들의 수준을 고려하여 수업한다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9431601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과제 및 발표에 대한 피드백이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수업은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명확히 제시되어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전공수업을 통해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전반적으로 향상되었다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371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184537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사회과학대학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36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223714"/>
              </p:ext>
            </p:extLst>
          </p:nvPr>
        </p:nvGraphicFramePr>
        <p:xfrm>
          <a:off x="560192" y="1631844"/>
          <a:ext cx="4284861" cy="461659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8571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교양</a:t>
                      </a:r>
                      <a:r>
                        <a:rPr lang="en-US" altLang="ko-KR" sz="1000" b="1" u="none" strike="noStrike" baseline="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교과목은 내가 원하는 교과목들로 다양하게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교육과정은 폭 넓은 지식 습득에 도움이 되는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교육과정은 교양 기초 역량 향상을 위한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4479615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강의 목적과 내용에 맞는 방법으로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541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학생의 수준을 고려하여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과제 및 발표에 대한 피드백이 적절하다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교양은 </a:t>
                      </a:r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핵심역량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봉사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도전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명확히 제시되어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교양수업을 통해 핵심역량이 전반적으로 함양되었다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25413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원하는 시간에 지도교수님과 상담이 가능하다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08097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지도교수님과의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상담은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도움이 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7465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관심을 가지고 지도해 주신다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40622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다양한 외국어교육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일본어 등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445230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대학의 외국어교육을 통해 실제적으로 어학능력이 향상되었다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2605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8069"/>
              </p:ext>
            </p:extLst>
          </p:nvPr>
        </p:nvGraphicFramePr>
        <p:xfrm>
          <a:off x="5024292" y="1631844"/>
          <a:ext cx="4284861" cy="459089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5634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5582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일정에 맞게 업로드 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전반적으로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수업의 출석 인정 수강 기간은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교수학습센터에서 시행한 프로그램을 통해서 학습능력이 실제적으로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교수학습센터는 학습능력 향상에 도움이 되는 다양한 프로그램을 제공한다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89.0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프로그램은 나의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글로벌역량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향상에 실제적으로 도움이 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0695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다양한 국제교류 프로그램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인턴십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교환학생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어학연수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980589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현장실습을 통해 실제적으로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실무역량이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1546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현장실습은 학과별 특성을 고려하여 진행된다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71489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</a:t>
                      </a:r>
                      <a:r>
                        <a:rPr lang="ko-KR" alt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대학이 제공하는 취업 프로그램은 나의 취업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19460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취업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486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대학이 제공하는 창업 관련 프로그램은 나의 창업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94.5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8144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창업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96.4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6438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진로 결정에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87.2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진로상담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485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184537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사회과학대학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192" y="1341663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37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330116"/>
              </p:ext>
            </p:extLst>
          </p:nvPr>
        </p:nvGraphicFramePr>
        <p:xfrm>
          <a:off x="596711" y="1700808"/>
          <a:ext cx="4284861" cy="456374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5435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04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심리적 안정에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787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심리상담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91.8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160385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6071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실험도구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1677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첨단강의실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73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장비 및 기자재는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385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27877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160385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도서관의 학습 공간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0695"/>
                  </a:ext>
                </a:extLst>
              </a:tr>
              <a:tr h="2787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도서관은 학생이 필요한 도서 및 자료를 충분하게 구비하고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148109"/>
                  </a:ext>
                </a:extLst>
              </a:tr>
              <a:tr h="16038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 검색 및 대출 시스템 이용은 편리하다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980589"/>
                  </a:ext>
                </a:extLst>
              </a:tr>
              <a:tr h="160385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제도에 대한 안내는 잘 이루어지고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15464"/>
                  </a:ext>
                </a:extLst>
              </a:tr>
              <a:tr h="16038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지급기준은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공정하다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714895"/>
                  </a:ext>
                </a:extLst>
              </a:tr>
              <a:tr h="160385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휴식 공간은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194604"/>
                  </a:ext>
                </a:extLst>
              </a:tr>
              <a:tr h="16038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체육 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48625"/>
                  </a:ext>
                </a:extLst>
              </a:tr>
              <a:tr h="160385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내 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무선 인터넷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속도 및 품질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981448"/>
                  </a:ext>
                </a:extLst>
              </a:tr>
              <a:tr h="16038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홈페이지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접근성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콘텐츠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64387"/>
                  </a:ext>
                </a:extLst>
              </a:tr>
              <a:tr h="1603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8775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담당 직원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조교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73702"/>
                  </a:ext>
                </a:extLst>
              </a:tr>
              <a:tr h="27877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행정서비스는 비대면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전화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으로도 편리하게 제공된다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27161"/>
                  </a:ext>
                </a:extLst>
              </a:tr>
              <a:tr h="1603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 운행 제도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횟수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84844"/>
                  </a:ext>
                </a:extLst>
              </a:tr>
              <a:tr h="1603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기숙사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0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477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2537874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글로벌비즈니스대학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요인별</a:t>
            </a:r>
            <a:r>
              <a:rPr lang="ko-KR" altLang="en-US" dirty="0"/>
              <a:t> </a:t>
            </a:r>
            <a:r>
              <a:rPr lang="en-US" altLang="ko-KR" dirty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9586" y="1322952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74073"/>
              </p:ext>
            </p:extLst>
          </p:nvPr>
        </p:nvGraphicFramePr>
        <p:xfrm>
          <a:off x="5019587" y="1647239"/>
          <a:ext cx="4320001" cy="466147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73726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  <a:gridCol w="1002210">
                  <a:extLst>
                    <a:ext uri="{9D8B030D-6E8A-4147-A177-3AD203B41FA5}">
                      <a16:colId xmlns:a16="http://schemas.microsoft.com/office/drawing/2014/main" val="2335151070"/>
                    </a:ext>
                  </a:extLst>
                </a:gridCol>
              </a:tblGrid>
              <a:tr h="273717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err="1">
                          <a:effectLst/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취업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1129343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7122335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66617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007879"/>
                  </a:ext>
                </a:extLst>
              </a:tr>
              <a:tr h="292517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교육환경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91.7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7169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3969438"/>
                  </a:ext>
                </a:extLst>
              </a:tr>
              <a:tr h="292517">
                <a:tc rowSpan="7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637595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13402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27608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32920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373544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027086"/>
              </p:ext>
            </p:extLst>
          </p:nvPr>
        </p:nvGraphicFramePr>
        <p:xfrm>
          <a:off x="560192" y="1647235"/>
          <a:ext cx="4320001" cy="466148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625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  <a:gridCol w="1007311">
                  <a:extLst>
                    <a:ext uri="{9D8B030D-6E8A-4147-A177-3AD203B41FA5}">
                      <a16:colId xmlns:a16="http://schemas.microsoft.com/office/drawing/2014/main" val="2335151070"/>
                    </a:ext>
                  </a:extLst>
                </a:gridCol>
              </a:tblGrid>
              <a:tr h="272255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26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26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92615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926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2926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292615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26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431601"/>
                  </a:ext>
                </a:extLst>
              </a:tr>
              <a:tr h="2926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29261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176618"/>
                  </a:ext>
                </a:extLst>
              </a:tr>
              <a:tr h="29261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048288"/>
                  </a:ext>
                </a:extLst>
              </a:tr>
              <a:tr h="29261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1243030"/>
                  </a:ext>
                </a:extLst>
              </a:tr>
              <a:tr h="29261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학습지원</a:t>
                      </a:r>
                    </a:p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149064"/>
                  </a:ext>
                </a:extLst>
              </a:tr>
              <a:tr h="2926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10326"/>
                  </a:ext>
                </a:extLst>
              </a:tr>
              <a:tr h="2926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037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390" y="1339070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38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4"/>
            <a:ext cx="7271192" cy="4857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최우선 개선 영역으로 전반적 만족도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대학인식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교양교육과정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지도교수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국제교류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현장실습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강의실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</a:p>
          <a:p>
            <a:pPr algn="ctr">
              <a:lnSpc>
                <a:spcPct val="11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장학금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교내 편의시설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정보화 서비스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err="1">
                <a:solidFill>
                  <a:schemeClr val="tx1"/>
                </a:solidFill>
                <a:latin typeface="+mn-ea"/>
              </a:rPr>
              <a:t>통합행정실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행정지원 서비스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 스쿨버스가 나타남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85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88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조사 목적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-</a:t>
            </a:r>
            <a:fld id="{D1E91C36-28B7-495F-BC82-F90B359F408A}" type="slidenum">
              <a:rPr lang="ko-KR" altLang="en-US" smtClean="0"/>
              <a:pPr/>
              <a:t>3</a:t>
            </a:fld>
            <a:r>
              <a:rPr lang="en-US" altLang="ko-KR" dirty="0"/>
              <a:t>-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534710" y="731393"/>
            <a:ext cx="8859838" cy="969416"/>
          </a:xfrm>
          <a:prstGeom prst="roundRect">
            <a:avLst>
              <a:gd name="adj" fmla="val 714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en-US" altLang="ko-KR" sz="1400" b="1" dirty="0">
              <a:solidFill>
                <a:schemeClr val="dk1"/>
              </a:solidFill>
              <a:latin typeface="+mn-ea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ko-KR" altLang="en-US" sz="1400" b="1" dirty="0" err="1">
                <a:solidFill>
                  <a:schemeClr val="dk1"/>
                </a:solidFill>
                <a:latin typeface="+mn-ea"/>
                <a:cs typeface="Times New Roman" pitchFamily="18" charset="0"/>
              </a:rPr>
              <a:t>교육수요자</a:t>
            </a:r>
            <a:r>
              <a:rPr lang="ko-KR" altLang="en-US" sz="1400" b="1" dirty="0">
                <a:solidFill>
                  <a:schemeClr val="dk1"/>
                </a:solidFill>
                <a:latin typeface="+mn-ea"/>
                <a:cs typeface="Times New Roman" pitchFamily="18" charset="0"/>
              </a:rPr>
              <a:t> 만족도 및 개선사항을 파악하여 대학 교육의 경쟁력 제고 및 발전을</a:t>
            </a:r>
            <a:r>
              <a:rPr lang="en-US" altLang="ko-KR" sz="1400" b="1" dirty="0">
                <a:solidFill>
                  <a:schemeClr val="dk1"/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1400" b="1" dirty="0">
                <a:solidFill>
                  <a:schemeClr val="dk1"/>
                </a:solidFill>
                <a:latin typeface="+mn-ea"/>
                <a:cs typeface="Times New Roman" pitchFamily="18" charset="0"/>
              </a:rPr>
              <a:t>위한 중장기적 전략</a:t>
            </a:r>
            <a:endParaRPr lang="en-US" altLang="ko-KR" sz="1400" b="1" dirty="0">
              <a:solidFill>
                <a:schemeClr val="dk1"/>
              </a:solidFill>
              <a:latin typeface="+mn-ea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ko-KR" altLang="en-US" sz="1400" b="1" dirty="0">
                <a:solidFill>
                  <a:schemeClr val="dk1"/>
                </a:solidFill>
                <a:latin typeface="+mn-ea"/>
                <a:cs typeface="Times New Roman" pitchFamily="18" charset="0"/>
              </a:rPr>
              <a:t>수립의 기초자료로 활용</a:t>
            </a:r>
            <a:endParaRPr lang="en-US" altLang="ko-KR" sz="1400" b="1" dirty="0">
              <a:solidFill>
                <a:schemeClr val="dk1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2433216" y="4969376"/>
            <a:ext cx="1332148" cy="1080120"/>
          </a:xfrm>
          <a:prstGeom prst="roundRect">
            <a:avLst>
              <a:gd name="adj" fmla="val 1151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조사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FOCUS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2433216" y="3508865"/>
            <a:ext cx="1332148" cy="1080120"/>
          </a:xfrm>
          <a:prstGeom prst="roundRect">
            <a:avLst>
              <a:gd name="adj" fmla="val 11514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조사 목적</a:t>
            </a: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2433216" y="2060848"/>
            <a:ext cx="1332148" cy="1080120"/>
          </a:xfrm>
          <a:prstGeom prst="roundRect">
            <a:avLst>
              <a:gd name="adj" fmla="val 11514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대학 비전</a:t>
            </a: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3800872" y="2060848"/>
            <a:ext cx="5040560" cy="1080120"/>
          </a:xfrm>
          <a:prstGeom prst="roundRect">
            <a:avLst>
              <a:gd name="adj" fmla="val 10042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400" b="1" dirty="0">
                <a:latin typeface="맑은 고딕" pitchFamily="50" charset="-127"/>
              </a:rPr>
              <a:t>미래 사회를 견인할 스마트 인재양성 실천 대학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3800872" y="3508865"/>
            <a:ext cx="5040560" cy="1080120"/>
          </a:xfrm>
          <a:prstGeom prst="roundRect">
            <a:avLst>
              <a:gd name="adj" fmla="val 10042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맑은 고딕" pitchFamily="50" charset="-127"/>
              </a:rPr>
              <a:t>교육 서비스 전반에 대한 재학생 만족도 측정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맑은 고딕" pitchFamily="50" charset="-127"/>
              </a:rPr>
              <a:t>대학 교육의 경쟁력 제고 및 고도화를 위한 기초자료로 활용</a:t>
            </a:r>
            <a:endParaRPr lang="en-US" altLang="ko-KR" sz="1400" b="1" dirty="0">
              <a:latin typeface="맑은 고딕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3802245" y="4977172"/>
            <a:ext cx="1258767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+mn-ea"/>
              </a:rPr>
              <a:t>재학생 만족도 객관적 진단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5062385" y="4986122"/>
            <a:ext cx="1258767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맑은 고딕" pitchFamily="50" charset="-127"/>
              </a:rPr>
              <a:t>교육 서비스</a:t>
            </a:r>
            <a:endParaRPr lang="en-US" altLang="ko-KR" sz="1200" b="1" dirty="0">
              <a:latin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맑은 고딕" pitchFamily="50" charset="-127"/>
              </a:rPr>
              <a:t>품질 평가</a:t>
            </a: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6322525" y="4977172"/>
            <a:ext cx="1260140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맑은 고딕" pitchFamily="50" charset="-127"/>
              </a:rPr>
              <a:t>교육 품질 </a:t>
            </a:r>
            <a:endParaRPr lang="en-US" altLang="ko-KR" sz="1200" b="1" dirty="0">
              <a:latin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맑은 고딕" pitchFamily="50" charset="-127"/>
              </a:rPr>
              <a:t>경쟁력 확보</a:t>
            </a: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7582665" y="4977172"/>
            <a:ext cx="1258767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맑은 고딕" pitchFamily="50" charset="-127"/>
              </a:rPr>
              <a:t>환류 체계 수립</a:t>
            </a:r>
          </a:p>
        </p:txBody>
      </p:sp>
      <p:cxnSp>
        <p:nvCxnSpPr>
          <p:cNvPr id="25" name="직선 화살표 연결선 24"/>
          <p:cNvCxnSpPr>
            <a:stCxn id="16" idx="0"/>
            <a:endCxn id="17" idx="2"/>
          </p:cNvCxnSpPr>
          <p:nvPr/>
        </p:nvCxnSpPr>
        <p:spPr>
          <a:xfrm flipV="1">
            <a:off x="3099290" y="4588985"/>
            <a:ext cx="0" cy="380391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17" idx="0"/>
            <a:endCxn id="18" idx="2"/>
          </p:cNvCxnSpPr>
          <p:nvPr/>
        </p:nvCxnSpPr>
        <p:spPr>
          <a:xfrm flipV="1">
            <a:off x="3099290" y="3140968"/>
            <a:ext cx="0" cy="367897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구부러진 연결선 26"/>
          <p:cNvCxnSpPr>
            <a:stCxn id="18" idx="1"/>
            <a:endCxn id="16" idx="1"/>
          </p:cNvCxnSpPr>
          <p:nvPr/>
        </p:nvCxnSpPr>
        <p:spPr>
          <a:xfrm rot="10800000" flipV="1">
            <a:off x="2433216" y="2600908"/>
            <a:ext cx="12700" cy="2908528"/>
          </a:xfrm>
          <a:prstGeom prst="curvedConnector3">
            <a:avLst>
              <a:gd name="adj1" fmla="val 11066087"/>
            </a:avLst>
          </a:prstGeom>
          <a:ln w="57150" cmpd="sng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08584" y="3642119"/>
            <a:ext cx="111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/>
              <a:t>교육 품질</a:t>
            </a:r>
            <a:endParaRPr lang="en-US" altLang="ko-KR" sz="1600" b="1" dirty="0"/>
          </a:p>
          <a:p>
            <a:pPr algn="ctr"/>
            <a:r>
              <a:rPr lang="ko-KR" altLang="en-US" sz="1600" b="1" dirty="0"/>
              <a:t>선순환</a:t>
            </a:r>
            <a:endParaRPr lang="en-US" altLang="ko-KR" sz="1600" b="1" dirty="0"/>
          </a:p>
          <a:p>
            <a:pPr algn="ctr"/>
            <a:r>
              <a:rPr lang="en-US" altLang="ko-KR" sz="1600" b="1" dirty="0"/>
              <a:t>LOOP </a:t>
            </a:r>
            <a:r>
              <a:rPr lang="ko-KR" altLang="en-US" sz="1600" b="1" dirty="0"/>
              <a:t>구축</a:t>
            </a:r>
          </a:p>
        </p:txBody>
      </p:sp>
    </p:spTree>
    <p:extLst>
      <p:ext uri="{BB962C8B-B14F-4D97-AF65-F5344CB8AC3E}">
        <p14:creationId xmlns:p14="http://schemas.microsoft.com/office/powerpoint/2010/main" val="14803833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569934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글로벌비즈니스대학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요인별</a:t>
            </a:r>
            <a:r>
              <a:rPr lang="ko-KR" altLang="en-US" dirty="0"/>
              <a:t> </a:t>
            </a:r>
            <a:r>
              <a:rPr lang="en-US" altLang="ko-KR" dirty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9207" y="1315504"/>
            <a:ext cx="4320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[SSA</a:t>
            </a:r>
            <a:r>
              <a:rPr lang="ko-KR" altLang="en-US" sz="1400" b="1" dirty="0">
                <a:latin typeface="+mn-ea"/>
              </a:rPr>
              <a:t>결과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39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최우선 개선 영역의 문항들은 세부적으로 검토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416780" y="1518911"/>
            <a:ext cx="6700793" cy="4842814"/>
            <a:chOff x="1687192" y="589036"/>
            <a:chExt cx="8347601" cy="6160538"/>
          </a:xfrm>
        </p:grpSpPr>
        <p:graphicFrame>
          <p:nvGraphicFramePr>
            <p:cNvPr id="15" name="차트 14"/>
            <p:cNvGraphicFramePr/>
            <p:nvPr>
              <p:extLst>
                <p:ext uri="{D42A27DB-BD31-4B8C-83A1-F6EECF244321}">
                  <p14:modId xmlns:p14="http://schemas.microsoft.com/office/powerpoint/2010/main" val="3397951070"/>
                </p:ext>
              </p:extLst>
            </p:nvPr>
          </p:nvGraphicFramePr>
          <p:xfrm>
            <a:off x="2401455" y="1226394"/>
            <a:ext cx="7389091" cy="4478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6" name="직선 연결선 15"/>
            <p:cNvCxnSpPr/>
            <p:nvPr/>
          </p:nvCxnSpPr>
          <p:spPr>
            <a:xfrm flipV="1">
              <a:off x="2536897" y="3457281"/>
              <a:ext cx="7113444" cy="2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H="1">
              <a:off x="6092487" y="1415835"/>
              <a:ext cx="3513" cy="4112880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" name="그룹 17"/>
            <p:cNvGrpSpPr/>
            <p:nvPr/>
          </p:nvGrpSpPr>
          <p:grpSpPr>
            <a:xfrm>
              <a:off x="2305962" y="589036"/>
              <a:ext cx="2306205" cy="216477"/>
              <a:chOff x="2181224" y="6138333"/>
              <a:chExt cx="2536826" cy="261938"/>
            </a:xfrm>
          </p:grpSpPr>
          <p:sp>
            <p:nvSpPr>
              <p:cNvPr id="19" name="평행 사변형 18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0" name="양쪽 모서리가 둥근 사각형 19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안정적 우수 영역</a:t>
                </a: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2305962" y="6058376"/>
              <a:ext cx="2306205" cy="216477"/>
              <a:chOff x="2181224" y="6138333"/>
              <a:chExt cx="2536826" cy="261938"/>
            </a:xfrm>
          </p:grpSpPr>
          <p:sp>
            <p:nvSpPr>
              <p:cNvPr id="22" name="평행 사변형 21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3" name="양쪽 모서리가 둥근 사각형 22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취약 영역</a:t>
                </a: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7658075" y="589036"/>
              <a:ext cx="2285369" cy="216477"/>
              <a:chOff x="1991419" y="6138333"/>
              <a:chExt cx="2513906" cy="261938"/>
            </a:xfrm>
          </p:grpSpPr>
          <p:sp>
            <p:nvSpPr>
              <p:cNvPr id="25" name="평행 사변형 24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6" name="양쪽 모서리가 둥근 사각형 25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불안한 우수 영역</a:t>
                </a: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7658075" y="6062943"/>
              <a:ext cx="2285369" cy="216477"/>
              <a:chOff x="1991419" y="6138333"/>
              <a:chExt cx="2513906" cy="261938"/>
            </a:xfrm>
          </p:grpSpPr>
          <p:sp>
            <p:nvSpPr>
              <p:cNvPr id="28" name="평행 사변형 27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9" name="양쪽 모서리가 둥근 사각형 28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/>
                  <a:t>최우선 개선 영역</a:t>
                </a:r>
                <a:endParaRPr lang="ko-KR" altLang="en-US" sz="1200" b="1" dirty="0"/>
              </a:p>
            </p:txBody>
          </p:sp>
        </p:grpSp>
        <p:sp>
          <p:nvSpPr>
            <p:cNvPr id="31" name="설명선 2(강조선) 30"/>
            <p:cNvSpPr/>
            <p:nvPr/>
          </p:nvSpPr>
          <p:spPr>
            <a:xfrm>
              <a:off x="7018903" y="3470509"/>
              <a:ext cx="897049" cy="199311"/>
            </a:xfrm>
            <a:prstGeom prst="accentCallout2">
              <a:avLst>
                <a:gd name="adj1" fmla="val 58358"/>
                <a:gd name="adj2" fmla="val -3856"/>
                <a:gd name="adj3" fmla="val 54663"/>
                <a:gd name="adj4" fmla="val -25256"/>
                <a:gd name="adj5" fmla="val 53807"/>
                <a:gd name="adj6" fmla="val -27685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지도교수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556359" y="1424464"/>
              <a:ext cx="7074476" cy="413077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900"/>
            </a:p>
          </p:txBody>
        </p:sp>
        <p:sp>
          <p:nvSpPr>
            <p:cNvPr id="34" name="설명선 2(강조선) 33"/>
            <p:cNvSpPr/>
            <p:nvPr/>
          </p:nvSpPr>
          <p:spPr>
            <a:xfrm>
              <a:off x="4503902" y="4459992"/>
              <a:ext cx="896452" cy="241930"/>
            </a:xfrm>
            <a:prstGeom prst="accentCallout2">
              <a:avLst>
                <a:gd name="adj1" fmla="val 68351"/>
                <a:gd name="adj2" fmla="val 103007"/>
                <a:gd name="adj3" fmla="val 68352"/>
                <a:gd name="adj4" fmla="val 125126"/>
                <a:gd name="adj5" fmla="val -205140"/>
                <a:gd name="adj6" fmla="val 140462"/>
              </a:avLst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대학혁신</a:t>
              </a:r>
            </a:p>
          </p:txBody>
        </p:sp>
        <p:sp>
          <p:nvSpPr>
            <p:cNvPr id="35" name="설명선 2(강조선) 34"/>
            <p:cNvSpPr/>
            <p:nvPr/>
          </p:nvSpPr>
          <p:spPr>
            <a:xfrm>
              <a:off x="7229989" y="4197362"/>
              <a:ext cx="1371925" cy="194683"/>
            </a:xfrm>
            <a:prstGeom prst="accentCallout2">
              <a:avLst>
                <a:gd name="adj1" fmla="val 18750"/>
                <a:gd name="adj2" fmla="val -5478"/>
                <a:gd name="adj3" fmla="val 45493"/>
                <a:gd name="adj4" fmla="val -5968"/>
                <a:gd name="adj5" fmla="val -30513"/>
                <a:gd name="adj6" fmla="val -27952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정보화 서비스</a:t>
              </a:r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 flipV="1">
              <a:off x="1913641" y="1622069"/>
              <a:ext cx="0" cy="3631245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>
            <a:xfrm>
              <a:off x="1724779" y="898825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724779" y="5669346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687192" y="3089927"/>
              <a:ext cx="421758" cy="8221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/>
                <a:t>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족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도</a:t>
              </a:r>
            </a:p>
          </p:txBody>
        </p:sp>
        <p:cxnSp>
          <p:nvCxnSpPr>
            <p:cNvPr id="40" name="직선 화살표 연결선 39"/>
            <p:cNvCxnSpPr/>
            <p:nvPr/>
          </p:nvCxnSpPr>
          <p:spPr>
            <a:xfrm>
              <a:off x="2974508" y="6549650"/>
              <a:ext cx="6288691" cy="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9613035" y="6396769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2200113" y="6395653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365181" y="6397204"/>
              <a:ext cx="1456871" cy="3523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표준편차</a:t>
              </a:r>
            </a:p>
          </p:txBody>
        </p:sp>
        <p:sp>
          <p:nvSpPr>
            <p:cNvPr id="44" name="설명선 2(강조선) 43"/>
            <p:cNvSpPr/>
            <p:nvPr/>
          </p:nvSpPr>
          <p:spPr>
            <a:xfrm>
              <a:off x="7018903" y="3931500"/>
              <a:ext cx="897049" cy="199311"/>
            </a:xfrm>
            <a:prstGeom prst="accentCallout2">
              <a:avLst>
                <a:gd name="adj1" fmla="val 58358"/>
                <a:gd name="adj2" fmla="val -3856"/>
                <a:gd name="adj3" fmla="val -38553"/>
                <a:gd name="adj4" fmla="val -19524"/>
                <a:gd name="adj5" fmla="val -23198"/>
                <a:gd name="adj6" fmla="val -27244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장학금</a:t>
              </a:r>
            </a:p>
          </p:txBody>
        </p:sp>
      </p:grpSp>
      <p:sp>
        <p:nvSpPr>
          <p:cNvPr id="45" name="설명선 2(강조선) 44"/>
          <p:cNvSpPr/>
          <p:nvPr/>
        </p:nvSpPr>
        <p:spPr>
          <a:xfrm>
            <a:off x="5818706" y="4850879"/>
            <a:ext cx="982851" cy="133704"/>
          </a:xfrm>
          <a:prstGeom prst="accentCallout2">
            <a:avLst>
              <a:gd name="adj1" fmla="val 68493"/>
              <a:gd name="adj2" fmla="val -3900"/>
              <a:gd name="adj3" fmla="val -106767"/>
              <a:gd name="adj4" fmla="val -25668"/>
              <a:gd name="adj5" fmla="val -77874"/>
              <a:gd name="adj6" fmla="val -23932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교내편의시설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46" name="설명선 2(강조선) 45"/>
          <p:cNvSpPr/>
          <p:nvPr/>
        </p:nvSpPr>
        <p:spPr>
          <a:xfrm>
            <a:off x="5890508" y="3959432"/>
            <a:ext cx="1260140" cy="156643"/>
          </a:xfrm>
          <a:prstGeom prst="accentCallout2">
            <a:avLst>
              <a:gd name="adj1" fmla="val 68493"/>
              <a:gd name="adj2" fmla="val -3900"/>
              <a:gd name="adj3" fmla="val 14464"/>
              <a:gd name="adj4" fmla="val -27083"/>
              <a:gd name="adj5" fmla="val 13835"/>
              <a:gd name="adj6" fmla="val -27768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국제교류 프로그램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48" name="설명선 2(강조선) 47"/>
          <p:cNvSpPr/>
          <p:nvPr/>
        </p:nvSpPr>
        <p:spPr>
          <a:xfrm>
            <a:off x="6397116" y="4665351"/>
            <a:ext cx="603256" cy="156643"/>
          </a:xfrm>
          <a:prstGeom prst="accentCallout2">
            <a:avLst>
              <a:gd name="adj1" fmla="val 13767"/>
              <a:gd name="adj2" fmla="val -1774"/>
              <a:gd name="adj3" fmla="val 70612"/>
              <a:gd name="adj4" fmla="val -55587"/>
              <a:gd name="adj5" fmla="val 36658"/>
              <a:gd name="adj6" fmla="val -101885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강의실</a:t>
            </a:r>
          </a:p>
        </p:txBody>
      </p:sp>
      <p:sp>
        <p:nvSpPr>
          <p:cNvPr id="49" name="설명선 2(강조선) 48"/>
          <p:cNvSpPr/>
          <p:nvPr/>
        </p:nvSpPr>
        <p:spPr>
          <a:xfrm>
            <a:off x="3641909" y="3829672"/>
            <a:ext cx="724616" cy="194385"/>
          </a:xfrm>
          <a:prstGeom prst="accentCallout2">
            <a:avLst>
              <a:gd name="adj1" fmla="val 68351"/>
              <a:gd name="adj2" fmla="val 103007"/>
              <a:gd name="adj3" fmla="val 68352"/>
              <a:gd name="adj4" fmla="val 125126"/>
              <a:gd name="adj5" fmla="val 3344"/>
              <a:gd name="adj6" fmla="val 142309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교양교수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0" name="설명선 2(강조선) 49"/>
          <p:cNvSpPr/>
          <p:nvPr/>
        </p:nvSpPr>
        <p:spPr>
          <a:xfrm>
            <a:off x="3160980" y="4169170"/>
            <a:ext cx="1051040" cy="194385"/>
          </a:xfrm>
          <a:prstGeom prst="accentCallout2">
            <a:avLst>
              <a:gd name="adj1" fmla="val 68351"/>
              <a:gd name="adj2" fmla="val 103007"/>
              <a:gd name="adj3" fmla="val 68352"/>
              <a:gd name="adj4" fmla="val 125126"/>
              <a:gd name="adj5" fmla="val -148988"/>
              <a:gd name="adj6" fmla="val 157446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교양 핵심역량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7" name="설명선 2(강조선) 46"/>
          <p:cNvSpPr/>
          <p:nvPr/>
        </p:nvSpPr>
        <p:spPr>
          <a:xfrm>
            <a:off x="5541417" y="3562099"/>
            <a:ext cx="1260140" cy="156643"/>
          </a:xfrm>
          <a:prstGeom prst="accentCallout2">
            <a:avLst>
              <a:gd name="adj1" fmla="val 68493"/>
              <a:gd name="adj2" fmla="val -3900"/>
              <a:gd name="adj3" fmla="val 14464"/>
              <a:gd name="adj4" fmla="val -27083"/>
              <a:gd name="adj5" fmla="val 192203"/>
              <a:gd name="adj6" fmla="val -2020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현장실습 프로그램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51" name="설명선 2(강조선) 50"/>
          <p:cNvSpPr/>
          <p:nvPr/>
        </p:nvSpPr>
        <p:spPr>
          <a:xfrm>
            <a:off x="5818707" y="5047839"/>
            <a:ext cx="718470" cy="155748"/>
          </a:xfrm>
          <a:prstGeom prst="accentCallout2">
            <a:avLst>
              <a:gd name="adj1" fmla="val 68493"/>
              <a:gd name="adj2" fmla="val -3900"/>
              <a:gd name="adj3" fmla="val -49687"/>
              <a:gd name="adj4" fmla="val -35390"/>
              <a:gd name="adj5" fmla="val -292221"/>
              <a:gd name="adj6" fmla="val -65581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스쿨버스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52" name="설명선 2(강조선) 51"/>
          <p:cNvSpPr/>
          <p:nvPr/>
        </p:nvSpPr>
        <p:spPr>
          <a:xfrm>
            <a:off x="5680061" y="5258492"/>
            <a:ext cx="982851" cy="149172"/>
          </a:xfrm>
          <a:prstGeom prst="accentCallout2">
            <a:avLst>
              <a:gd name="adj1" fmla="val 68493"/>
              <a:gd name="adj2" fmla="val -3900"/>
              <a:gd name="adj3" fmla="val -455827"/>
              <a:gd name="adj4" fmla="val -46989"/>
              <a:gd name="adj5" fmla="val -541936"/>
              <a:gd name="adj6" fmla="val -40084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전반적 만족도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53" name="설명선 2(강조선) 52"/>
          <p:cNvSpPr/>
          <p:nvPr/>
        </p:nvSpPr>
        <p:spPr>
          <a:xfrm>
            <a:off x="5897915" y="4532497"/>
            <a:ext cx="903641" cy="156643"/>
          </a:xfrm>
          <a:prstGeom prst="accentCallout2">
            <a:avLst>
              <a:gd name="adj1" fmla="val 13767"/>
              <a:gd name="adj2" fmla="val -1774"/>
              <a:gd name="adj3" fmla="val -14518"/>
              <a:gd name="adj4" fmla="val -33094"/>
              <a:gd name="adj5" fmla="val -198463"/>
              <a:gd name="adj6" fmla="val -64291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schemeClr val="bg1"/>
                </a:solidFill>
              </a:rPr>
              <a:t>통합행정실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4" name="설명선 2(강조선) 53"/>
          <p:cNvSpPr/>
          <p:nvPr/>
        </p:nvSpPr>
        <p:spPr>
          <a:xfrm>
            <a:off x="4340932" y="5226690"/>
            <a:ext cx="718470" cy="155748"/>
          </a:xfrm>
          <a:prstGeom prst="accentCallout2">
            <a:avLst>
              <a:gd name="adj1" fmla="val 48107"/>
              <a:gd name="adj2" fmla="val 104810"/>
              <a:gd name="adj3" fmla="val -331007"/>
              <a:gd name="adj4" fmla="val 116628"/>
              <a:gd name="adj5" fmla="val -630620"/>
              <a:gd name="adj6" fmla="val 120022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스쿨버스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55" name="설명선 2(강조선) 54"/>
          <p:cNvSpPr/>
          <p:nvPr/>
        </p:nvSpPr>
        <p:spPr>
          <a:xfrm>
            <a:off x="3844297" y="4962074"/>
            <a:ext cx="980501" cy="155748"/>
          </a:xfrm>
          <a:prstGeom prst="accentCallout2">
            <a:avLst>
              <a:gd name="adj1" fmla="val 48107"/>
              <a:gd name="adj2" fmla="val 104810"/>
              <a:gd name="adj3" fmla="val -233157"/>
              <a:gd name="adj4" fmla="val 131874"/>
              <a:gd name="adj5" fmla="val -486903"/>
              <a:gd name="adj6" fmla="val 12399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교양 교육과정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56" name="설명선 2(강조선) 55"/>
          <p:cNvSpPr/>
          <p:nvPr/>
        </p:nvSpPr>
        <p:spPr>
          <a:xfrm>
            <a:off x="5347400" y="3380924"/>
            <a:ext cx="1117768" cy="156643"/>
          </a:xfrm>
          <a:prstGeom prst="accentCallout2">
            <a:avLst>
              <a:gd name="adj1" fmla="val 68493"/>
              <a:gd name="adj2" fmla="val -3900"/>
              <a:gd name="adj3" fmla="val 14464"/>
              <a:gd name="adj4" fmla="val -27083"/>
              <a:gd name="adj5" fmla="val 420229"/>
              <a:gd name="adj6" fmla="val -24044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행정지원 서비스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89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537874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글로벌비즈니스대학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40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068815"/>
              </p:ext>
            </p:extLst>
          </p:nvPr>
        </p:nvGraphicFramePr>
        <p:xfrm>
          <a:off x="560192" y="1647236"/>
          <a:ext cx="4284861" cy="46260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617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980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학과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대학에 대한 소속감을 느낀다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447961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다시 대학을 진학해도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대학을 선택할 것이다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58.3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625134"/>
                  </a:ext>
                </a:extLst>
              </a:tr>
              <a:tr h="299808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미래 지향적 소양 기반으로 교양교육과정 체계를 혁신하고자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디지털 미래인재 양성을 위하여 첨단 강의실을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체계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학생자문단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S-CESA, 3X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융합인증제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역량기반 교육과정 내실을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혁신적 학사 구조조정 및 교육과정 고도화를 통해 현장 중심 전공 능력 향상을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비대면 및 글로벌 플랫폼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(SOUP)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통해 글로벌 교육 실현을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 지역 문제 해결 프로젝트 운영을 통해 전공 연계 문제해결 역량 강화를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역량기반 학습지원 체계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역량진단도구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환류체계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미래형 창의융합 인재 양성에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학생성장을 위하여 교수역량 강화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3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Edu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-tech)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노력하고 있다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학생중심 대학혁신을 위하여 디지털 학습환경을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사이버캠퍼스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진로역량강화를 위하여 메타버스 진로캠프를 운영하고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269781"/>
              </p:ext>
            </p:extLst>
          </p:nvPr>
        </p:nvGraphicFramePr>
        <p:xfrm>
          <a:off x="5024292" y="1631845"/>
          <a:ext cx="4284861" cy="464275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569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 맞춤형 진로상담 체계 강화를 위하여 위촉진로상담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교수제를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강화하고자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신한 또래 상담자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(Gatekeeper)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양성을 통하여 고위험군 학생 관리 체계를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변화하는 시대에 맞춰 학생의 역량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브랜드 평판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‘대학기본역량진단 일반재정지원대학’ 선정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5575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우수한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대학평가를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바탕으로 대학교육을 혁신하고자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대학기본역량진단 통과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국제표준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ISO21001(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교육기관경영시스템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 북부 내 대학교 최초 인증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전공 특성에 부합하는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향상을 위한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학년별로 체계적으로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강의 목적과 내용에 맞는 방법으로 수업한다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학생들의 수준을 고려하여 수업한다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9431601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과제 및 발표에 대한 피드백이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수업은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명확히 제시되어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전공수업을 통해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전반적으로 향상되었다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191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537874" cy="369332"/>
          </a:xfrm>
        </p:spPr>
        <p:txBody>
          <a:bodyPr/>
          <a:lstStyle/>
          <a:p>
            <a:r>
              <a:rPr lang="en-US" altLang="ko-KR" dirty="0">
                <a:latin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글로벌비즈니스대학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41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925171"/>
              </p:ext>
            </p:extLst>
          </p:nvPr>
        </p:nvGraphicFramePr>
        <p:xfrm>
          <a:off x="560192" y="1631845"/>
          <a:ext cx="4284861" cy="459089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8467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5461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교양</a:t>
                      </a:r>
                      <a:r>
                        <a:rPr lang="en-US" altLang="ko-KR" sz="1000" b="1" u="none" strike="noStrike" baseline="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교과목은 내가 원하는 교과목들로 다양하게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35461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교육과정은 폭 넓은 지식 습득에 도움이 되는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35461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교육과정은 교양 기초 역량 향상을 위한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4479615"/>
                  </a:ext>
                </a:extLst>
              </a:tr>
              <a:tr h="35461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강의 목적과 내용에 맞는 방법으로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5271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학생의 수준을 고려하여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35461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과제 및 발표에 대한 피드백이 적절하다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3546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교양은 </a:t>
                      </a:r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핵심역량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봉사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도전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명확히 제시되어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35461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교양수업을 통해 핵심역량이 전반적으로 함양되었다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25271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원하는 시간에 지도교수님과 상담이 가능하다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08097"/>
                  </a:ext>
                </a:extLst>
              </a:tr>
              <a:tr h="35461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지도교수님과의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상담은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도움이 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74654"/>
                  </a:ext>
                </a:extLst>
              </a:tr>
              <a:tr h="35461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관심을 가지고 지도해 주신다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40622"/>
                  </a:ext>
                </a:extLst>
              </a:tr>
              <a:tr h="35461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다양한 외국어교육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일본어 등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445230"/>
                  </a:ext>
                </a:extLst>
              </a:tr>
              <a:tr h="35461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대학의 외국어교육을 통해 실제적으로 어학능력이 향상되었다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2605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700648"/>
              </p:ext>
            </p:extLst>
          </p:nvPr>
        </p:nvGraphicFramePr>
        <p:xfrm>
          <a:off x="5024292" y="1631844"/>
          <a:ext cx="4284861" cy="459089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5634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5582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일정에 맞게 업로드 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전반적으로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수업의 출석 인정 수강 기간은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교수학습센터에서 시행한 프로그램을 통해서 학습능력이 실제적으로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교수학습센터는 학습능력 향상에 도움이 되는 다양한 프로그램을 제공한다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프로그램은 나의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글로벌역량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향상에 실제적으로 도움이 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0695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다양한 국제교류 프로그램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인턴십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교환학생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어학연수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980589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현장실습을 통해 실제적으로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실무역량이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1546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현장실습은 학과별 특성을 고려하여 진행된다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71489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</a:t>
                      </a:r>
                      <a:r>
                        <a:rPr lang="ko-KR" alt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대학이 제공하는 취업 프로그램은 나의 취업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19460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취업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486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대학이 제공하는 창업 관련 프로그램은 나의 창업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8144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창업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6438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진로 결정에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진로상담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866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537874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글로벌비즈니스대학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42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192" y="1341663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06318"/>
              </p:ext>
            </p:extLst>
          </p:nvPr>
        </p:nvGraphicFramePr>
        <p:xfrm>
          <a:off x="596711" y="1700808"/>
          <a:ext cx="4284861" cy="452283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5188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916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심리적 안정에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7431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심리상담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93.3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5654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실험도구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16510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첨단강의실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57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장비 및 기자재는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27431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15781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도서관의 학습 공간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0695"/>
                  </a:ext>
                </a:extLst>
              </a:tr>
              <a:tr h="2743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도서관은 학생이 필요한 도서 및 자료를 충분하게 구비하고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148109"/>
                  </a:ext>
                </a:extLst>
              </a:tr>
              <a:tr h="15781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 검색 및 대출 시스템 이용은 편리하다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980589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제도에 대한 안내는 잘 이루어지고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15464"/>
                  </a:ext>
                </a:extLst>
              </a:tr>
              <a:tr h="15781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지급기준은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공정하다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714895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휴식 공간은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194604"/>
                  </a:ext>
                </a:extLst>
              </a:tr>
              <a:tr h="15781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체육 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48625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내 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무선 인터넷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속도 및 품질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981448"/>
                  </a:ext>
                </a:extLst>
              </a:tr>
              <a:tr h="15781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홈페이지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접근성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콘텐츠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64387"/>
                  </a:ext>
                </a:extLst>
              </a:tr>
              <a:tr h="15781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314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담당 직원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조교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73702"/>
                  </a:ext>
                </a:extLst>
              </a:tr>
              <a:tr h="27431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행정서비스는 비대면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전화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으로도 편리하게 제공된다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27161"/>
                  </a:ext>
                </a:extLst>
              </a:tr>
              <a:tr h="15781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 운행 제도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횟수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84844"/>
                  </a:ext>
                </a:extLst>
              </a:tr>
              <a:tr h="15781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기숙사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0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692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2537874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3. </a:t>
            </a:r>
            <a:r>
              <a:rPr lang="ko-KR" altLang="en-US" dirty="0" err="1">
                <a:latin typeface="+mj-ea"/>
                <a:ea typeface="+mj-ea"/>
              </a:rPr>
              <a:t>바이오생태보건대학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요인별</a:t>
            </a:r>
            <a:r>
              <a:rPr lang="ko-KR" altLang="en-US" dirty="0"/>
              <a:t> </a:t>
            </a:r>
            <a:r>
              <a:rPr lang="en-US" altLang="ko-KR" dirty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43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9586" y="1322952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237141"/>
              </p:ext>
            </p:extLst>
          </p:nvPr>
        </p:nvGraphicFramePr>
        <p:xfrm>
          <a:off x="5019587" y="1647239"/>
          <a:ext cx="4320001" cy="466147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73726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  <a:gridCol w="1002210">
                  <a:extLst>
                    <a:ext uri="{9D8B030D-6E8A-4147-A177-3AD203B41FA5}">
                      <a16:colId xmlns:a16="http://schemas.microsoft.com/office/drawing/2014/main" val="2335151070"/>
                    </a:ext>
                  </a:extLst>
                </a:gridCol>
              </a:tblGrid>
              <a:tr h="273717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err="1">
                          <a:effectLst/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취업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1129343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7122335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66617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007879"/>
                  </a:ext>
                </a:extLst>
              </a:tr>
              <a:tr h="292517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교육환경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7169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3969438"/>
                  </a:ext>
                </a:extLst>
              </a:tr>
              <a:tr h="292517">
                <a:tc rowSpan="7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637595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13402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27608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32920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373544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256336"/>
              </p:ext>
            </p:extLst>
          </p:nvPr>
        </p:nvGraphicFramePr>
        <p:xfrm>
          <a:off x="560192" y="1647235"/>
          <a:ext cx="4320001" cy="466208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625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  <a:gridCol w="1007311">
                  <a:extLst>
                    <a:ext uri="{9D8B030D-6E8A-4147-A177-3AD203B41FA5}">
                      <a16:colId xmlns:a16="http://schemas.microsoft.com/office/drawing/2014/main" val="2335151070"/>
                    </a:ext>
                  </a:extLst>
                </a:gridCol>
              </a:tblGrid>
              <a:tr h="272291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92653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292653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431601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176618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048288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1243030"/>
                  </a:ext>
                </a:extLst>
              </a:tr>
              <a:tr h="29265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학습지원</a:t>
                      </a:r>
                    </a:p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149064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0326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037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390" y="1339070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4"/>
            <a:ext cx="7271192" cy="4857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최우선 개선 영역으로 전반적 만족도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대학인식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교양교육과정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실험실습실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강의실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장학금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</a:p>
          <a:p>
            <a:pPr algn="ctr">
              <a:lnSpc>
                <a:spcPct val="11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교내 편의시설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정보화 서비스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err="1">
                <a:solidFill>
                  <a:schemeClr val="tx1"/>
                </a:solidFill>
                <a:latin typeface="+mn-ea"/>
              </a:rPr>
              <a:t>통합행정실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행정지원 서비스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 스쿨버스가 나타남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85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2245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569934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3. </a:t>
            </a:r>
            <a:r>
              <a:rPr lang="ko-KR" altLang="en-US" dirty="0" err="1">
                <a:latin typeface="+mj-ea"/>
                <a:ea typeface="+mj-ea"/>
              </a:rPr>
              <a:t>바이오생태보건대학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요인별</a:t>
            </a:r>
            <a:r>
              <a:rPr lang="ko-KR" altLang="en-US" dirty="0"/>
              <a:t> </a:t>
            </a:r>
            <a:r>
              <a:rPr lang="en-US" altLang="ko-KR" dirty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44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9207" y="1315504"/>
            <a:ext cx="4320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[SSA</a:t>
            </a:r>
            <a:r>
              <a:rPr lang="ko-KR" altLang="en-US" sz="1400" b="1" dirty="0">
                <a:latin typeface="+mn-ea"/>
              </a:rPr>
              <a:t>결과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최우선 개선 영역의 문항들은 세부적으로 검토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393806" y="1511246"/>
            <a:ext cx="6700795" cy="4842814"/>
            <a:chOff x="1687192" y="589036"/>
            <a:chExt cx="8347602" cy="6160538"/>
          </a:xfrm>
        </p:grpSpPr>
        <p:graphicFrame>
          <p:nvGraphicFramePr>
            <p:cNvPr id="15" name="차트 14"/>
            <p:cNvGraphicFramePr/>
            <p:nvPr>
              <p:extLst>
                <p:ext uri="{D42A27DB-BD31-4B8C-83A1-F6EECF244321}">
                  <p14:modId xmlns:p14="http://schemas.microsoft.com/office/powerpoint/2010/main" val="7114173"/>
                </p:ext>
              </p:extLst>
            </p:nvPr>
          </p:nvGraphicFramePr>
          <p:xfrm>
            <a:off x="2401455" y="1226394"/>
            <a:ext cx="7389091" cy="4478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6" name="직선 연결선 15"/>
            <p:cNvCxnSpPr/>
            <p:nvPr/>
          </p:nvCxnSpPr>
          <p:spPr>
            <a:xfrm flipV="1">
              <a:off x="2536897" y="3457281"/>
              <a:ext cx="7113444" cy="2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H="1">
              <a:off x="6092487" y="1415835"/>
              <a:ext cx="3513" cy="4112880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" name="그룹 17"/>
            <p:cNvGrpSpPr/>
            <p:nvPr/>
          </p:nvGrpSpPr>
          <p:grpSpPr>
            <a:xfrm>
              <a:off x="2305962" y="589036"/>
              <a:ext cx="2306205" cy="216477"/>
              <a:chOff x="2181224" y="6138333"/>
              <a:chExt cx="2536826" cy="261938"/>
            </a:xfrm>
          </p:grpSpPr>
          <p:sp>
            <p:nvSpPr>
              <p:cNvPr id="19" name="평행 사변형 18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0" name="양쪽 모서리가 둥근 사각형 19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안정적 우수 영역</a:t>
                </a: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2305962" y="6058376"/>
              <a:ext cx="2306205" cy="216477"/>
              <a:chOff x="2181224" y="6138333"/>
              <a:chExt cx="2536826" cy="261938"/>
            </a:xfrm>
          </p:grpSpPr>
          <p:sp>
            <p:nvSpPr>
              <p:cNvPr id="22" name="평행 사변형 21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3" name="양쪽 모서리가 둥근 사각형 22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취약 영역</a:t>
                </a: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7658075" y="589036"/>
              <a:ext cx="2285369" cy="216477"/>
              <a:chOff x="1991419" y="6138333"/>
              <a:chExt cx="2513906" cy="261938"/>
            </a:xfrm>
          </p:grpSpPr>
          <p:sp>
            <p:nvSpPr>
              <p:cNvPr id="25" name="평행 사변형 24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6" name="양쪽 모서리가 둥근 사각형 25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불안한 우수 영역</a:t>
                </a: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7658075" y="6062943"/>
              <a:ext cx="2285369" cy="216477"/>
              <a:chOff x="1991419" y="6138333"/>
              <a:chExt cx="2513906" cy="261938"/>
            </a:xfrm>
          </p:grpSpPr>
          <p:sp>
            <p:nvSpPr>
              <p:cNvPr id="28" name="평행 사변형 27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9" name="양쪽 모서리가 둥근 사각형 28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/>
                  <a:t>최우선 개선 영역</a:t>
                </a:r>
                <a:endParaRPr lang="ko-KR" altLang="en-US" sz="1200" b="1" dirty="0"/>
              </a:p>
            </p:txBody>
          </p:sp>
        </p:grpSp>
        <p:sp>
          <p:nvSpPr>
            <p:cNvPr id="30" name="설명선 2(강조선) 29"/>
            <p:cNvSpPr/>
            <p:nvPr/>
          </p:nvSpPr>
          <p:spPr>
            <a:xfrm>
              <a:off x="4612167" y="4511474"/>
              <a:ext cx="1248752" cy="199265"/>
            </a:xfrm>
            <a:prstGeom prst="accentCallout2">
              <a:avLst>
                <a:gd name="adj1" fmla="val 29982"/>
                <a:gd name="adj2" fmla="val 102700"/>
                <a:gd name="adj3" fmla="val -96542"/>
                <a:gd name="adj4" fmla="val 121282"/>
                <a:gd name="adj5" fmla="val -117710"/>
                <a:gd name="adj6" fmla="val 123403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err="1">
                  <a:solidFill>
                    <a:schemeClr val="bg1"/>
                  </a:solidFill>
                </a:rPr>
                <a:t>전반족</a:t>
              </a:r>
              <a:r>
                <a:rPr lang="ko-KR" altLang="en-US" sz="1000" b="1" dirty="0">
                  <a:solidFill>
                    <a:schemeClr val="bg1"/>
                  </a:solidFill>
                </a:rPr>
                <a:t> 만족도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556359" y="1424464"/>
              <a:ext cx="7074476" cy="413077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900"/>
            </a:p>
          </p:txBody>
        </p:sp>
        <p:sp>
          <p:nvSpPr>
            <p:cNvPr id="35" name="설명선 2(강조선) 34"/>
            <p:cNvSpPr/>
            <p:nvPr/>
          </p:nvSpPr>
          <p:spPr>
            <a:xfrm>
              <a:off x="7098638" y="5312752"/>
              <a:ext cx="1371925" cy="194683"/>
            </a:xfrm>
            <a:prstGeom prst="accentCallout2">
              <a:avLst>
                <a:gd name="adj1" fmla="val 46757"/>
                <a:gd name="adj2" fmla="val -2018"/>
                <a:gd name="adj3" fmla="val -100767"/>
                <a:gd name="adj4" fmla="val -25428"/>
                <a:gd name="adj5" fmla="val -418047"/>
                <a:gd name="adj6" fmla="val -14315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교내 편의시설</a:t>
              </a:r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 flipV="1">
              <a:off x="1913641" y="1622069"/>
              <a:ext cx="0" cy="3631245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>
            <a:xfrm>
              <a:off x="1724779" y="898825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724779" y="5669346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687192" y="3089927"/>
              <a:ext cx="421758" cy="8221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/>
                <a:t>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족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도</a:t>
              </a:r>
            </a:p>
          </p:txBody>
        </p:sp>
        <p:cxnSp>
          <p:nvCxnSpPr>
            <p:cNvPr id="40" name="직선 화살표 연결선 39"/>
            <p:cNvCxnSpPr/>
            <p:nvPr/>
          </p:nvCxnSpPr>
          <p:spPr>
            <a:xfrm>
              <a:off x="2974508" y="6549650"/>
              <a:ext cx="6288691" cy="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9613036" y="6396769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2200112" y="6395653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365180" y="6397204"/>
              <a:ext cx="1456872" cy="3523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표준편차</a:t>
              </a:r>
            </a:p>
          </p:txBody>
        </p:sp>
        <p:sp>
          <p:nvSpPr>
            <p:cNvPr id="32" name="설명선 2(강조선) 31"/>
            <p:cNvSpPr/>
            <p:nvPr/>
          </p:nvSpPr>
          <p:spPr>
            <a:xfrm>
              <a:off x="8600476" y="4832405"/>
              <a:ext cx="810030" cy="205518"/>
            </a:xfrm>
            <a:prstGeom prst="accentCallout2">
              <a:avLst>
                <a:gd name="adj1" fmla="val 42059"/>
                <a:gd name="adj2" fmla="val -4750"/>
                <a:gd name="adj3" fmla="val 58531"/>
                <a:gd name="adj4" fmla="val -61239"/>
                <a:gd name="adj5" fmla="val 47278"/>
                <a:gd name="adj6" fmla="val -58629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>
                  <a:solidFill>
                    <a:schemeClr val="bg1"/>
                  </a:solidFill>
                </a:rPr>
                <a:t>스쿨버스</a:t>
              </a:r>
            </a:p>
          </p:txBody>
        </p:sp>
      </p:grpSp>
      <p:sp>
        <p:nvSpPr>
          <p:cNvPr id="44" name="설명선 2(강조선) 43"/>
          <p:cNvSpPr/>
          <p:nvPr/>
        </p:nvSpPr>
        <p:spPr>
          <a:xfrm>
            <a:off x="5642662" y="4136021"/>
            <a:ext cx="756084" cy="156643"/>
          </a:xfrm>
          <a:prstGeom prst="accentCallout2">
            <a:avLst>
              <a:gd name="adj1" fmla="val 53291"/>
              <a:gd name="adj2" fmla="val -4740"/>
              <a:gd name="adj3" fmla="val 9668"/>
              <a:gd name="adj4" fmla="val -28471"/>
              <a:gd name="adj5" fmla="val 114672"/>
              <a:gd name="adj6" fmla="val -49032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장학금</a:t>
            </a:r>
          </a:p>
        </p:txBody>
      </p:sp>
      <p:sp>
        <p:nvSpPr>
          <p:cNvPr id="45" name="설명선 2(강조선) 44"/>
          <p:cNvSpPr/>
          <p:nvPr/>
        </p:nvSpPr>
        <p:spPr>
          <a:xfrm>
            <a:off x="6170889" y="5050043"/>
            <a:ext cx="756084" cy="156643"/>
          </a:xfrm>
          <a:prstGeom prst="accentCallout2">
            <a:avLst>
              <a:gd name="adj1" fmla="val 68493"/>
              <a:gd name="adj2" fmla="val -3900"/>
              <a:gd name="adj3" fmla="val 30952"/>
              <a:gd name="adj4" fmla="val -23054"/>
              <a:gd name="adj5" fmla="val -130988"/>
              <a:gd name="adj6" fmla="val -39585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강의실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46" name="설명선 2(강조선) 45"/>
          <p:cNvSpPr/>
          <p:nvPr/>
        </p:nvSpPr>
        <p:spPr>
          <a:xfrm>
            <a:off x="5729456" y="3958153"/>
            <a:ext cx="724973" cy="156405"/>
          </a:xfrm>
          <a:prstGeom prst="accentCallout2">
            <a:avLst>
              <a:gd name="adj1" fmla="val 68493"/>
              <a:gd name="adj2" fmla="val -3900"/>
              <a:gd name="adj3" fmla="val 92113"/>
              <a:gd name="adj4" fmla="val -68492"/>
              <a:gd name="adj5" fmla="val 56189"/>
              <a:gd name="adj6" fmla="val -89675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대학 인식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48" name="설명선 2(강조선) 47"/>
          <p:cNvSpPr/>
          <p:nvPr/>
        </p:nvSpPr>
        <p:spPr>
          <a:xfrm>
            <a:off x="6161657" y="4659899"/>
            <a:ext cx="1066818" cy="156643"/>
          </a:xfrm>
          <a:prstGeom prst="accentCallout2">
            <a:avLst>
              <a:gd name="adj1" fmla="val 13767"/>
              <a:gd name="adj2" fmla="val -1774"/>
              <a:gd name="adj3" fmla="val -25599"/>
              <a:gd name="adj4" fmla="val -18569"/>
              <a:gd name="adj5" fmla="val -48492"/>
              <a:gd name="adj6" fmla="val -1461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schemeClr val="bg1"/>
                </a:solidFill>
              </a:rPr>
              <a:t>실험실습실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0" name="설명선 2(강조선) 49"/>
          <p:cNvSpPr/>
          <p:nvPr/>
        </p:nvSpPr>
        <p:spPr>
          <a:xfrm>
            <a:off x="3222920" y="3804941"/>
            <a:ext cx="866497" cy="194385"/>
          </a:xfrm>
          <a:prstGeom prst="accentCallout2">
            <a:avLst>
              <a:gd name="adj1" fmla="val 53651"/>
              <a:gd name="adj2" fmla="val 103007"/>
              <a:gd name="adj3" fmla="val 50385"/>
              <a:gd name="adj4" fmla="val 136431"/>
              <a:gd name="adj5" fmla="val 35848"/>
              <a:gd name="adj6" fmla="val 137568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외국어 교육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1" name="설명선 2(강조선) 50"/>
          <p:cNvSpPr/>
          <p:nvPr/>
        </p:nvSpPr>
        <p:spPr>
          <a:xfrm>
            <a:off x="5825664" y="3472605"/>
            <a:ext cx="1015851" cy="156643"/>
          </a:xfrm>
          <a:prstGeom prst="accentCallout2">
            <a:avLst>
              <a:gd name="adj1" fmla="val 13767"/>
              <a:gd name="adj2" fmla="val -1774"/>
              <a:gd name="adj3" fmla="val 181145"/>
              <a:gd name="adj4" fmla="val -68975"/>
              <a:gd name="adj5" fmla="val 287569"/>
              <a:gd name="adj6" fmla="val -79345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교양 교육과정 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3" name="설명선 2(강조선) 52"/>
          <p:cNvSpPr/>
          <p:nvPr/>
        </p:nvSpPr>
        <p:spPr>
          <a:xfrm>
            <a:off x="5746066" y="4344763"/>
            <a:ext cx="1017732" cy="156643"/>
          </a:xfrm>
          <a:prstGeom prst="accentCallout2">
            <a:avLst>
              <a:gd name="adj1" fmla="val 68493"/>
              <a:gd name="adj2" fmla="val -4740"/>
              <a:gd name="adj3" fmla="val -20736"/>
              <a:gd name="adj4" fmla="val -45298"/>
              <a:gd name="adj5" fmla="val 8260"/>
              <a:gd name="adj6" fmla="val -48420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정보화 서비스</a:t>
            </a:r>
          </a:p>
        </p:txBody>
      </p:sp>
      <p:sp>
        <p:nvSpPr>
          <p:cNvPr id="47" name="설명선 2(강조선) 46"/>
          <p:cNvSpPr/>
          <p:nvPr/>
        </p:nvSpPr>
        <p:spPr>
          <a:xfrm>
            <a:off x="3742803" y="4021971"/>
            <a:ext cx="720593" cy="194385"/>
          </a:xfrm>
          <a:prstGeom prst="accentCallout2">
            <a:avLst>
              <a:gd name="adj1" fmla="val 53651"/>
              <a:gd name="adj2" fmla="val 103007"/>
              <a:gd name="adj3" fmla="val 50385"/>
              <a:gd name="adj4" fmla="val 136431"/>
              <a:gd name="adj5" fmla="val 35848"/>
              <a:gd name="adj6" fmla="val 137568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대학혁신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9" name="설명선 2(강조선) 48"/>
          <p:cNvSpPr/>
          <p:nvPr/>
        </p:nvSpPr>
        <p:spPr>
          <a:xfrm>
            <a:off x="3332820" y="4243469"/>
            <a:ext cx="1130577" cy="194385"/>
          </a:xfrm>
          <a:prstGeom prst="accentCallout2">
            <a:avLst>
              <a:gd name="adj1" fmla="val 53651"/>
              <a:gd name="adj2" fmla="val 103007"/>
              <a:gd name="adj3" fmla="val 9551"/>
              <a:gd name="adj4" fmla="val 128006"/>
              <a:gd name="adj5" fmla="val -101354"/>
              <a:gd name="adj6" fmla="val 135883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행정지원 서비스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4" name="설명선 2(강조선) 53"/>
          <p:cNvSpPr/>
          <p:nvPr/>
        </p:nvSpPr>
        <p:spPr>
          <a:xfrm>
            <a:off x="5773461" y="3790769"/>
            <a:ext cx="835723" cy="156405"/>
          </a:xfrm>
          <a:prstGeom prst="accentCallout2">
            <a:avLst>
              <a:gd name="adj1" fmla="val 68493"/>
              <a:gd name="adj2" fmla="val -3900"/>
              <a:gd name="adj3" fmla="val 49483"/>
              <a:gd name="adj4" fmla="val -52726"/>
              <a:gd name="adj5" fmla="val 107952"/>
              <a:gd name="adj6" fmla="val -79987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schemeClr val="bg1"/>
                </a:solidFill>
              </a:rPr>
              <a:t>통합행정실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88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537874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3. </a:t>
            </a:r>
            <a:r>
              <a:rPr lang="ko-KR" altLang="en-US" dirty="0" err="1">
                <a:latin typeface="+mj-ea"/>
                <a:ea typeface="+mj-ea"/>
              </a:rPr>
              <a:t>바이오생태보건대학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45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86060"/>
              </p:ext>
            </p:extLst>
          </p:nvPr>
        </p:nvGraphicFramePr>
        <p:xfrm>
          <a:off x="560192" y="1647236"/>
          <a:ext cx="4284861" cy="46260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617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980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학과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대학에 대한 소속감을 느낀다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447961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다시 대학을 진학해도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대학을 선택할 것이다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59.9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625134"/>
                  </a:ext>
                </a:extLst>
              </a:tr>
              <a:tr h="299808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미래 지향적 소양 기반으로 교양교육과정 체계를 혁신하고자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디지털 미래인재 양성을 위하여 첨단 강의실을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체계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학생자문단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S-CESA, 3X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융합인증제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역량기반 교육과정 내실을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혁신적 학사 구조조정 및 교육과정 고도화를 통해 현장 중심 전공 능력 향상을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비대면 및 글로벌 플랫폼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(SOUP)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통해 글로벌 교육 실현을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 지역 문제 해결 프로젝트 운영을 통해 전공 연계 문제해결 역량 강화를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역량기반 학습지원 체계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역량진단도구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환류체계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미래형 창의융합 인재 양성에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학생성장을 위하여 교수역량 강화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3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Edu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-tech)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노력하고 있다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학생중심 대학혁신을 위하여 디지털 학습환경을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사이버캠퍼스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진로역량강화를 위하여 메타버스 진로캠프를 운영하고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700208"/>
              </p:ext>
            </p:extLst>
          </p:nvPr>
        </p:nvGraphicFramePr>
        <p:xfrm>
          <a:off x="5024292" y="1631845"/>
          <a:ext cx="4284861" cy="464275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569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 맞춤형 진로상담 체계 강화를 위하여 위촉진로상담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교수제를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강화하고자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신한 또래 상담자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(Gatekeeper)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양성을 통하여 고위험군 학생 관리 체계를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변화하는 시대에 맞춰 학생의 역량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브랜드 평판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‘대학기본역량진단 일반재정지원대학’ 선정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5575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우수한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대학평가를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바탕으로 대학교육을 혁신하고자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대학기본역량진단 통과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국제표준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ISO21001(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교육기관경영시스템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 북부 내 대학교 최초 인증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전공 특성에 부합하는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향상을 위한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학년별로 체계적으로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강의 목적과 내용에 맞는 방법으로 수업한다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학생들의 수준을 고려하여 수업한다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9431601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과제 및 발표에 대한 피드백이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수업은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명확히 제시되어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전공수업을 통해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전반적으로 향상되었다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280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537874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3. </a:t>
            </a:r>
            <a:r>
              <a:rPr lang="ko-KR" altLang="en-US" dirty="0" err="1">
                <a:latin typeface="+mj-ea"/>
                <a:ea typeface="+mj-ea"/>
              </a:rPr>
              <a:t>바이오생태보건대학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46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120966"/>
              </p:ext>
            </p:extLst>
          </p:nvPr>
        </p:nvGraphicFramePr>
        <p:xfrm>
          <a:off x="560192" y="1631844"/>
          <a:ext cx="4284861" cy="461659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8571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교양</a:t>
                      </a:r>
                      <a:r>
                        <a:rPr lang="en-US" altLang="ko-KR" sz="1000" b="1" u="none" strike="noStrike" baseline="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교과목은 내가 원하는 교과목들로 다양하게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교육과정은 폭 넓은 지식 습득에 도움이 되는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교육과정은 교양 기초 역량 향상을 위한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4479615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강의 목적과 내용에 맞는 방법으로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541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학생의 수준을 고려하여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과제 및 발표에 대한 피드백이 적절하다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교양은 </a:t>
                      </a:r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핵심역량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봉사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도전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명확히 제시되어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교양수업을 통해 핵심역량이 전반적으로 함양되었다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25413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원하는 시간에 지도교수님과 상담이 가능하다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08097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지도교수님과의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상담은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도움이 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7465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관심을 가지고 지도해 주신다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40622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다양한 외국어교육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일본어 등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445230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대학의 외국어교육을 통해 실제적으로 어학능력이 향상되었다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2605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70530"/>
              </p:ext>
            </p:extLst>
          </p:nvPr>
        </p:nvGraphicFramePr>
        <p:xfrm>
          <a:off x="5024292" y="1631844"/>
          <a:ext cx="4284861" cy="459089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5634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5582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일정에 맞게 업로드 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전반적으로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수업의 출석 인정 수강 기간은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교수학습센터에서 시행한 프로그램을 통해서 학습능력이 실제적으로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교수학습센터는 학습능력 향상에 도움이 되는 다양한 프로그램을 제공한다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프로그램은 나의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글로벌역량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향상에 실제적으로 도움이 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20695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다양한 국제교류 프로그램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인턴십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교환학생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어학연수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980589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현장실습을 통해 실제적으로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실무역량이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1546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현장실습은 학과별 특성을 고려하여 진행된다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71489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</a:t>
                      </a:r>
                      <a:r>
                        <a:rPr lang="ko-KR" alt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대학이 제공하는 취업 프로그램은 나의 취업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19460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취업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486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대학이 제공하는 창업 관련 프로그램은 나의 창업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8144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창업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89.3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6438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진로 결정에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진로상담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25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537874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3. </a:t>
            </a:r>
            <a:r>
              <a:rPr lang="ko-KR" altLang="en-US" dirty="0" err="1">
                <a:latin typeface="+mj-ea"/>
                <a:ea typeface="+mj-ea"/>
              </a:rPr>
              <a:t>바이오생태보건대학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47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192" y="1341663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262162"/>
              </p:ext>
            </p:extLst>
          </p:nvPr>
        </p:nvGraphicFramePr>
        <p:xfrm>
          <a:off x="596711" y="1700808"/>
          <a:ext cx="4284861" cy="457250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6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82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심리적 안정에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00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심리상담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157350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9007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실험도구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16461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첨단강의실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87.8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90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장비 및 기자재는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350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29007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157350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도서관의 학습 공간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0695"/>
                  </a:ext>
                </a:extLst>
              </a:tr>
              <a:tr h="2900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도서관은 학생이 필요한 도서 및 자료를 충분하게 구비하고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148109"/>
                  </a:ext>
                </a:extLst>
              </a:tr>
              <a:tr h="157350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 검색 및 대출 시스템 이용은 편리하다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980589"/>
                  </a:ext>
                </a:extLst>
              </a:tr>
              <a:tr h="157350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제도에 대한 안내는 잘 이루어지고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15464"/>
                  </a:ext>
                </a:extLst>
              </a:tr>
              <a:tr h="157350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지급기준은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공정하다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714895"/>
                  </a:ext>
                </a:extLst>
              </a:tr>
              <a:tr h="157350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휴식 공간은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194604"/>
                  </a:ext>
                </a:extLst>
              </a:tr>
              <a:tr h="15900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체육 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48625"/>
                  </a:ext>
                </a:extLst>
              </a:tr>
              <a:tr h="157350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내 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무선 인터넷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속도 및 품질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81448"/>
                  </a:ext>
                </a:extLst>
              </a:tr>
              <a:tr h="15900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홈페이지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접근성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콘텐츠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464387"/>
                  </a:ext>
                </a:extLst>
              </a:tr>
              <a:tr h="16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0075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담당 직원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조교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73702"/>
                  </a:ext>
                </a:extLst>
              </a:tr>
              <a:tr h="29007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행정서비스는 비대면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전화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으로도 편리하게 제공된다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27161"/>
                  </a:ext>
                </a:extLst>
              </a:tr>
              <a:tr h="16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 운행 제도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횟수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61.5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84844"/>
                  </a:ext>
                </a:extLst>
              </a:tr>
              <a:tr h="16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기숙사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0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8423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383712" cy="369332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4. </a:t>
            </a:r>
            <a:r>
              <a:rPr lang="ko-KR" altLang="en-US" dirty="0">
                <a:latin typeface="+mn-ea"/>
                <a:ea typeface="+mn-ea"/>
              </a:rPr>
              <a:t>간호대학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요인별</a:t>
            </a:r>
            <a:r>
              <a:rPr lang="ko-KR" altLang="en-US" dirty="0"/>
              <a:t> </a:t>
            </a:r>
            <a:r>
              <a:rPr lang="en-US" altLang="ko-KR" dirty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48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9586" y="1322952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571404"/>
              </p:ext>
            </p:extLst>
          </p:nvPr>
        </p:nvGraphicFramePr>
        <p:xfrm>
          <a:off x="5019587" y="1647239"/>
          <a:ext cx="4320001" cy="466147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73726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  <a:gridCol w="1002210">
                  <a:extLst>
                    <a:ext uri="{9D8B030D-6E8A-4147-A177-3AD203B41FA5}">
                      <a16:colId xmlns:a16="http://schemas.microsoft.com/office/drawing/2014/main" val="2335151070"/>
                    </a:ext>
                  </a:extLst>
                </a:gridCol>
              </a:tblGrid>
              <a:tr h="273717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err="1">
                          <a:effectLst/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취업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1129343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7122335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66617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007879"/>
                  </a:ext>
                </a:extLst>
              </a:tr>
              <a:tr h="292517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교육환경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58.9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7169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69438"/>
                  </a:ext>
                </a:extLst>
              </a:tr>
              <a:tr h="292517">
                <a:tc rowSpan="7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58.6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637595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13402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27608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32920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373544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313146"/>
              </p:ext>
            </p:extLst>
          </p:nvPr>
        </p:nvGraphicFramePr>
        <p:xfrm>
          <a:off x="560192" y="1647235"/>
          <a:ext cx="4320001" cy="466208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625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  <a:gridCol w="1007311">
                  <a:extLst>
                    <a:ext uri="{9D8B030D-6E8A-4147-A177-3AD203B41FA5}">
                      <a16:colId xmlns:a16="http://schemas.microsoft.com/office/drawing/2014/main" val="2335151070"/>
                    </a:ext>
                  </a:extLst>
                </a:gridCol>
              </a:tblGrid>
              <a:tr h="272291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135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3135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313557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3135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3135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313557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3135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431601"/>
                  </a:ext>
                </a:extLst>
              </a:tr>
              <a:tr h="3135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3135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176618"/>
                  </a:ext>
                </a:extLst>
              </a:tr>
              <a:tr h="3135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048288"/>
                  </a:ext>
                </a:extLst>
              </a:tr>
              <a:tr h="3135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1243030"/>
                  </a:ext>
                </a:extLst>
              </a:tr>
              <a:tr h="31355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학습지원</a:t>
                      </a:r>
                    </a:p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12.3 </a:t>
                      </a:r>
                    </a:p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149064"/>
                  </a:ext>
                </a:extLst>
              </a:tr>
              <a:tr h="3135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037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390" y="1339070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4"/>
            <a:ext cx="7271192" cy="4857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최우선 개선 영역으로 교양교육과정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실험실습실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강의실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장학금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교내 편의시설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</a:p>
          <a:p>
            <a:pPr algn="ctr">
              <a:lnSpc>
                <a:spcPct val="11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정보화 서비스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err="1">
                <a:solidFill>
                  <a:schemeClr val="tx1"/>
                </a:solidFill>
                <a:latin typeface="+mn-ea"/>
              </a:rPr>
              <a:t>통합행정실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스쿨버스가 나타남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85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177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1492716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측정 모형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55672" y="9749811"/>
            <a:ext cx="394659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5377" y="1033661"/>
            <a:ext cx="885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+mn-ea"/>
              </a:rPr>
              <a:t>[</a:t>
            </a:r>
            <a:r>
              <a:rPr lang="ko-KR" altLang="en-US" b="1" dirty="0">
                <a:latin typeface="+mn-ea"/>
              </a:rPr>
              <a:t>대학교육 가치사슬</a:t>
            </a:r>
            <a:r>
              <a:rPr lang="en-US" altLang="ko-KR" b="1" dirty="0">
                <a:latin typeface="+mn-ea"/>
              </a:rPr>
              <a:t>(value chain)]</a:t>
            </a:r>
            <a:endParaRPr lang="ko-KR" altLang="en-US" b="1" dirty="0">
              <a:latin typeface="+mn-ea"/>
            </a:endParaRPr>
          </a:p>
        </p:txBody>
      </p:sp>
      <p:sp>
        <p:nvSpPr>
          <p:cNvPr id="10" name="이등변 삼각형 9"/>
          <p:cNvSpPr/>
          <p:nvPr/>
        </p:nvSpPr>
        <p:spPr>
          <a:xfrm>
            <a:off x="1316598" y="4149038"/>
            <a:ext cx="7308783" cy="1382199"/>
          </a:xfrm>
          <a:prstGeom prst="triangle">
            <a:avLst>
              <a:gd name="adj" fmla="val 80603"/>
            </a:avLst>
          </a:prstGeom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o-KR" altLang="en-US" sz="1400" b="1" dirty="0">
                <a:latin typeface="Times New Roman" panose="02020603050405020304" pitchFamily="18" charset="0"/>
              </a:rPr>
              <a:t>학생 만족도 구성 영역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1645770" y="3044822"/>
            <a:ext cx="1584176" cy="1080768"/>
          </a:xfrm>
          <a:prstGeom prst="homePlate">
            <a:avLst>
              <a:gd name="adj" fmla="val 12694"/>
            </a:avLst>
          </a:prstGeom>
          <a:ln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62" latinLnBrk="0">
              <a:defRPr/>
            </a:pPr>
            <a:r>
              <a:rPr lang="ko-KR" altLang="en-US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교육과정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ko-KR" altLang="en-US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전공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ko-KR" altLang="en-US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교양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  <a:br>
              <a:rPr lang="en-US" altLang="ko-KR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ko-KR" altLang="en-US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및 학사제도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3073965" y="3041453"/>
            <a:ext cx="1584177" cy="1080076"/>
          </a:xfrm>
          <a:prstGeom prst="chevron">
            <a:avLst>
              <a:gd name="adj" fmla="val 13107"/>
            </a:avLst>
          </a:prstGeom>
          <a:ln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62" latinLnBrk="0">
              <a:defRPr/>
            </a:pPr>
            <a:r>
              <a:rPr lang="ko-KR" altLang="en-US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학생활동지원</a:t>
            </a:r>
            <a:endParaRPr lang="en-US" altLang="ko-KR" sz="1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362" latinLnBrk="0">
              <a:defRPr/>
            </a:pPr>
            <a:r>
              <a:rPr lang="ko-KR" altLang="en-US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학생역량강화지원</a:t>
            </a:r>
            <a:endParaRPr lang="en-US" altLang="ko-KR" sz="1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647123" y="2501317"/>
            <a:ext cx="4933064" cy="535583"/>
          </a:xfrm>
          <a:prstGeom prst="homePlate">
            <a:avLst>
              <a:gd name="adj" fmla="val 52224"/>
            </a:avLst>
          </a:prstGeom>
          <a:ln>
            <a:headEnd/>
            <a:tailEnd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46" defTabSz="914362" latinLnBrk="0">
              <a:spcBef>
                <a:spcPct val="50000"/>
              </a:spcBef>
              <a:defRPr/>
            </a:pPr>
            <a:r>
              <a:rPr lang="ko-KR" altLang="en-US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행정 서비스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o-KR" altLang="en-US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대학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학과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1645770" y="1955926"/>
            <a:ext cx="4644516" cy="534891"/>
          </a:xfrm>
          <a:prstGeom prst="homePlate">
            <a:avLst>
              <a:gd name="adj" fmla="val 51041"/>
            </a:avLst>
          </a:prstGeom>
          <a:ln>
            <a:headEnd/>
            <a:tailEnd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46" defTabSz="914362" latinLnBrk="0">
              <a:spcBef>
                <a:spcPct val="50000"/>
              </a:spcBef>
              <a:defRPr/>
            </a:pPr>
            <a:r>
              <a:rPr lang="ko-KR" altLang="en-US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대학 인프라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o-KR" altLang="en-US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교육시설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지원시설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복지시설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506160" y="3038417"/>
            <a:ext cx="1903701" cy="1080000"/>
          </a:xfrm>
          <a:prstGeom prst="chevron">
            <a:avLst>
              <a:gd name="adj" fmla="val 13758"/>
            </a:avLst>
          </a:prstGeom>
          <a:ln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62" latinLnBrk="0">
              <a:defRPr/>
            </a:pPr>
            <a:r>
              <a:rPr lang="ko-KR" altLang="en-US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사회진출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ko-KR" altLang="en-US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취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·</a:t>
            </a:r>
            <a:r>
              <a:rPr lang="ko-KR" altLang="en-US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창업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  <a:br>
              <a:rPr lang="en-US" altLang="ko-KR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ko-KR" altLang="en-US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지원</a:t>
            </a:r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>
            <a:off x="5720005" y="1942709"/>
            <a:ext cx="1080000" cy="2160001"/>
          </a:xfrm>
          <a:prstGeom prst="chevron">
            <a:avLst/>
          </a:prstGeom>
          <a:ln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62" latinLnBrk="0">
              <a:defRPr/>
            </a:pPr>
            <a:endParaRPr lang="ko-KR" altLang="en-US" kern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567123" y="1962038"/>
            <a:ext cx="1080000" cy="108012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latinLnBrk="0">
              <a:spcBef>
                <a:spcPct val="50000"/>
              </a:spcBef>
              <a:defRPr/>
            </a:pPr>
            <a:r>
              <a:rPr lang="ko-KR" altLang="en-US" sz="13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지원 활동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567123" y="3047203"/>
            <a:ext cx="1080000" cy="10800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latinLnBrk="0">
              <a:spcBef>
                <a:spcPct val="50000"/>
              </a:spcBef>
              <a:defRPr/>
            </a:pPr>
            <a:r>
              <a:rPr lang="ko-KR" altLang="en-US" sz="13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중심 활동</a:t>
            </a:r>
          </a:p>
        </p:txBody>
      </p:sp>
      <p:sp>
        <p:nvSpPr>
          <p:cNvPr id="29" name="타원 28"/>
          <p:cNvSpPr/>
          <p:nvPr/>
        </p:nvSpPr>
        <p:spPr>
          <a:xfrm>
            <a:off x="6849124" y="2360704"/>
            <a:ext cx="1296000" cy="1296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latinLnBrk="0">
              <a:defRPr/>
            </a:pPr>
            <a:r>
              <a:rPr lang="ko-KR" altLang="en-US" sz="1400" b="1" kern="0" dirty="0">
                <a:solidFill>
                  <a:sysClr val="window" lastClr="FFFFFF"/>
                </a:solidFill>
                <a:latin typeface="Times New Roman" panose="02020603050405020304" pitchFamily="18" charset="0"/>
              </a:rPr>
              <a:t>종합</a:t>
            </a:r>
            <a:br>
              <a:rPr lang="en-US" altLang="ko-KR" sz="1400" b="1" kern="0" dirty="0">
                <a:solidFill>
                  <a:sysClr val="window" lastClr="FFFFFF"/>
                </a:solidFill>
                <a:latin typeface="Times New Roman" panose="02020603050405020304" pitchFamily="18" charset="0"/>
              </a:rPr>
            </a:br>
            <a:r>
              <a:rPr lang="ko-KR" altLang="en-US" sz="1400" b="1" kern="0" dirty="0">
                <a:solidFill>
                  <a:sysClr val="window" lastClr="FFFFFF"/>
                </a:solidFill>
                <a:latin typeface="Times New Roman" panose="02020603050405020304" pitchFamily="18" charset="0"/>
              </a:rPr>
              <a:t>만족도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7873704" y="1491908"/>
            <a:ext cx="1552473" cy="3033592"/>
            <a:chOff x="7689302" y="2204868"/>
            <a:chExt cx="1552473" cy="3033592"/>
          </a:xfrm>
        </p:grpSpPr>
        <p:sp>
          <p:nvSpPr>
            <p:cNvPr id="31" name="자유형 30"/>
            <p:cNvSpPr/>
            <p:nvPr/>
          </p:nvSpPr>
          <p:spPr>
            <a:xfrm rot="19200000">
              <a:off x="7689345" y="2204868"/>
              <a:ext cx="1080004" cy="1079998"/>
            </a:xfrm>
            <a:custGeom>
              <a:avLst/>
              <a:gdLst>
                <a:gd name="connsiteX0" fmla="*/ 0 w 1080004"/>
                <a:gd name="connsiteY0" fmla="*/ 539999 h 1079998"/>
                <a:gd name="connsiteX1" fmla="*/ 540002 w 1080004"/>
                <a:gd name="connsiteY1" fmla="*/ 0 h 1079998"/>
                <a:gd name="connsiteX2" fmla="*/ 1080004 w 1080004"/>
                <a:gd name="connsiteY2" fmla="*/ 539999 h 1079998"/>
                <a:gd name="connsiteX3" fmla="*/ 540002 w 1080004"/>
                <a:gd name="connsiteY3" fmla="*/ 1079998 h 1079998"/>
                <a:gd name="connsiteX4" fmla="*/ 0 w 1080004"/>
                <a:gd name="connsiteY4" fmla="*/ 539999 h 10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4" h="1079998">
                  <a:moveTo>
                    <a:pt x="0" y="539999"/>
                  </a:moveTo>
                  <a:cubicBezTo>
                    <a:pt x="0" y="241766"/>
                    <a:pt x="241767" y="0"/>
                    <a:pt x="540002" y="0"/>
                  </a:cubicBezTo>
                  <a:cubicBezTo>
                    <a:pt x="838237" y="0"/>
                    <a:pt x="1080004" y="241766"/>
                    <a:pt x="1080004" y="539999"/>
                  </a:cubicBezTo>
                  <a:cubicBezTo>
                    <a:pt x="1080004" y="838232"/>
                    <a:pt x="838237" y="1079998"/>
                    <a:pt x="540002" y="1079998"/>
                  </a:cubicBezTo>
                  <a:cubicBezTo>
                    <a:pt x="241767" y="1079998"/>
                    <a:pt x="0" y="838232"/>
                    <a:pt x="0" y="539999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503" tIns="175942" rIns="211503" bIns="175942" numCol="1" spcCol="1270" anchor="ctr" anchorCtr="0">
              <a:noAutofit/>
            </a:bodyPr>
            <a:lstStyle/>
            <a:p>
              <a:pPr algn="ctr" defTabSz="622274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400" b="1" dirty="0">
                  <a:latin typeface="Times New Roman" panose="02020603050405020304" pitchFamily="18" charset="0"/>
                </a:rPr>
                <a:t>대학 브랜드</a:t>
              </a: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8161771" y="3181454"/>
              <a:ext cx="1080004" cy="1079998"/>
            </a:xfrm>
            <a:custGeom>
              <a:avLst/>
              <a:gdLst>
                <a:gd name="connsiteX0" fmla="*/ 0 w 1080004"/>
                <a:gd name="connsiteY0" fmla="*/ 539999 h 1079998"/>
                <a:gd name="connsiteX1" fmla="*/ 540002 w 1080004"/>
                <a:gd name="connsiteY1" fmla="*/ 0 h 1079998"/>
                <a:gd name="connsiteX2" fmla="*/ 1080004 w 1080004"/>
                <a:gd name="connsiteY2" fmla="*/ 539999 h 1079998"/>
                <a:gd name="connsiteX3" fmla="*/ 540002 w 1080004"/>
                <a:gd name="connsiteY3" fmla="*/ 1079998 h 1079998"/>
                <a:gd name="connsiteX4" fmla="*/ 0 w 1080004"/>
                <a:gd name="connsiteY4" fmla="*/ 539999 h 10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4" h="1079998">
                  <a:moveTo>
                    <a:pt x="0" y="539999"/>
                  </a:moveTo>
                  <a:cubicBezTo>
                    <a:pt x="0" y="241766"/>
                    <a:pt x="241767" y="0"/>
                    <a:pt x="540002" y="0"/>
                  </a:cubicBezTo>
                  <a:cubicBezTo>
                    <a:pt x="838237" y="0"/>
                    <a:pt x="1080004" y="241766"/>
                    <a:pt x="1080004" y="539999"/>
                  </a:cubicBezTo>
                  <a:cubicBezTo>
                    <a:pt x="1080004" y="838232"/>
                    <a:pt x="838237" y="1079998"/>
                    <a:pt x="540002" y="1079998"/>
                  </a:cubicBezTo>
                  <a:cubicBezTo>
                    <a:pt x="241767" y="1079998"/>
                    <a:pt x="0" y="838232"/>
                    <a:pt x="0" y="539999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53123"/>
                <a:satOff val="-2196"/>
                <a:lumOff val="12807"/>
                <a:alphaOff val="0"/>
              </a:schemeClr>
            </a:fillRef>
            <a:effectRef idx="3">
              <a:schemeClr val="accent1">
                <a:shade val="80000"/>
                <a:hueOff val="153123"/>
                <a:satOff val="-2196"/>
                <a:lumOff val="128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503" tIns="175942" rIns="211503" bIns="175942" numCol="1" spcCol="1270" anchor="ctr" anchorCtr="0">
              <a:noAutofit/>
            </a:bodyPr>
            <a:lstStyle/>
            <a:p>
              <a:pPr algn="ctr" defTabSz="622274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400" b="1" dirty="0">
                  <a:latin typeface="Times New Roman" panose="02020603050405020304" pitchFamily="18" charset="0"/>
                </a:rPr>
                <a:t>자긍심</a:t>
              </a:r>
            </a:p>
          </p:txBody>
        </p:sp>
        <p:sp>
          <p:nvSpPr>
            <p:cNvPr id="34" name="자유형 33"/>
            <p:cNvSpPr/>
            <p:nvPr/>
          </p:nvSpPr>
          <p:spPr>
            <a:xfrm rot="2400000">
              <a:off x="7689302" y="4158462"/>
              <a:ext cx="1080004" cy="1079998"/>
            </a:xfrm>
            <a:custGeom>
              <a:avLst/>
              <a:gdLst>
                <a:gd name="connsiteX0" fmla="*/ 0 w 1080004"/>
                <a:gd name="connsiteY0" fmla="*/ 539999 h 1079998"/>
                <a:gd name="connsiteX1" fmla="*/ 540002 w 1080004"/>
                <a:gd name="connsiteY1" fmla="*/ 0 h 1079998"/>
                <a:gd name="connsiteX2" fmla="*/ 1080004 w 1080004"/>
                <a:gd name="connsiteY2" fmla="*/ 539999 h 1079998"/>
                <a:gd name="connsiteX3" fmla="*/ 540002 w 1080004"/>
                <a:gd name="connsiteY3" fmla="*/ 1079998 h 1079998"/>
                <a:gd name="connsiteX4" fmla="*/ 0 w 1080004"/>
                <a:gd name="connsiteY4" fmla="*/ 539999 h 10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4" h="1079998">
                  <a:moveTo>
                    <a:pt x="0" y="539999"/>
                  </a:moveTo>
                  <a:cubicBezTo>
                    <a:pt x="0" y="241766"/>
                    <a:pt x="241767" y="0"/>
                    <a:pt x="540002" y="0"/>
                  </a:cubicBezTo>
                  <a:cubicBezTo>
                    <a:pt x="838237" y="0"/>
                    <a:pt x="1080004" y="241766"/>
                    <a:pt x="1080004" y="539999"/>
                  </a:cubicBezTo>
                  <a:cubicBezTo>
                    <a:pt x="1080004" y="838232"/>
                    <a:pt x="838237" y="1079998"/>
                    <a:pt x="540002" y="1079998"/>
                  </a:cubicBezTo>
                  <a:cubicBezTo>
                    <a:pt x="241767" y="1079998"/>
                    <a:pt x="0" y="838232"/>
                    <a:pt x="0" y="539999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3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503" tIns="175942" rIns="211503" bIns="175941" numCol="1" spcCol="1270" anchor="ctr" anchorCtr="0">
              <a:noAutofit/>
            </a:bodyPr>
            <a:lstStyle/>
            <a:p>
              <a:pPr algn="ctr" defTabSz="622274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400" b="1" dirty="0">
                  <a:latin typeface="Times New Roman" panose="02020603050405020304" pitchFamily="18" charset="0"/>
                </a:rPr>
                <a:t>애교심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 rot="20014428">
            <a:off x="6067928" y="221485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가</a:t>
            </a:r>
            <a:endParaRPr lang="en-US" altLang="ko-KR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ko-KR" altLang="en-U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치</a:t>
            </a:r>
          </a:p>
        </p:txBody>
      </p:sp>
      <p:sp>
        <p:nvSpPr>
          <p:cNvPr id="37" name="TextBox 36"/>
          <p:cNvSpPr txBox="1"/>
          <p:nvPr/>
        </p:nvSpPr>
        <p:spPr>
          <a:xfrm rot="1663027">
            <a:off x="6089724" y="330890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제</a:t>
            </a:r>
            <a:endParaRPr lang="en-US" altLang="ko-KR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ko-KR" altLang="en-U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고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205725" y="5136536"/>
            <a:ext cx="9463799" cy="650872"/>
            <a:chOff x="-128336" y="2854808"/>
            <a:chExt cx="9576635" cy="663955"/>
          </a:xfrm>
        </p:grpSpPr>
        <p:grpSp>
          <p:nvGrpSpPr>
            <p:cNvPr id="38" name="그룹 37"/>
            <p:cNvGrpSpPr/>
            <p:nvPr/>
          </p:nvGrpSpPr>
          <p:grpSpPr>
            <a:xfrm>
              <a:off x="-128336" y="2854808"/>
              <a:ext cx="2821875" cy="663955"/>
              <a:chOff x="-674097" y="2652102"/>
              <a:chExt cx="4544662" cy="1079998"/>
            </a:xfrm>
          </p:grpSpPr>
          <p:sp>
            <p:nvSpPr>
              <p:cNvPr id="63" name="자유형 62"/>
              <p:cNvSpPr/>
              <p:nvPr/>
            </p:nvSpPr>
            <p:spPr>
              <a:xfrm>
                <a:off x="-674097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r>
                  <a:rPr lang="ko-KR" altLang="en-US" sz="1200" b="1" kern="0" dirty="0">
                    <a:solidFill>
                      <a:sysClr val="window" lastClr="FFFFFF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전반적</a:t>
                </a:r>
                <a:endParaRPr lang="en-US" altLang="ko-KR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 latinLnBrk="0"/>
                <a:r>
                  <a:rPr lang="ko-KR" altLang="en-US" sz="1200" b="1" kern="0" dirty="0">
                    <a:solidFill>
                      <a:sysClr val="window" lastClr="FFFFFF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만족도</a:t>
                </a:r>
              </a:p>
            </p:txBody>
          </p:sp>
          <p:sp>
            <p:nvSpPr>
              <p:cNvPr id="64" name="자유형 63"/>
              <p:cNvSpPr/>
              <p:nvPr/>
            </p:nvSpPr>
            <p:spPr>
              <a:xfrm>
                <a:off x="1621238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자유형 64"/>
              <p:cNvSpPr/>
              <p:nvPr/>
            </p:nvSpPr>
            <p:spPr>
              <a:xfrm>
                <a:off x="2790561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직사각형 38"/>
            <p:cNvSpPr/>
            <p:nvPr/>
          </p:nvSpPr>
          <p:spPr>
            <a:xfrm>
              <a:off x="542261" y="3028625"/>
              <a:ext cx="689517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전반적 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만족도</a:t>
              </a: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2778436" y="2854808"/>
              <a:ext cx="2144632" cy="663955"/>
              <a:chOff x="416612" y="2652102"/>
              <a:chExt cx="3453953" cy="1079998"/>
            </a:xfrm>
          </p:grpSpPr>
          <p:sp>
            <p:nvSpPr>
              <p:cNvPr id="60" name="자유형 59"/>
              <p:cNvSpPr/>
              <p:nvPr/>
            </p:nvSpPr>
            <p:spPr>
              <a:xfrm>
                <a:off x="416612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자유형 60"/>
              <p:cNvSpPr/>
              <p:nvPr/>
            </p:nvSpPr>
            <p:spPr>
              <a:xfrm>
                <a:off x="1621238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자유형 61"/>
              <p:cNvSpPr/>
              <p:nvPr/>
            </p:nvSpPr>
            <p:spPr>
              <a:xfrm>
                <a:off x="2790561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" name="그룹 40"/>
            <p:cNvGrpSpPr/>
            <p:nvPr/>
          </p:nvGrpSpPr>
          <p:grpSpPr>
            <a:xfrm>
              <a:off x="5007964" y="2854808"/>
              <a:ext cx="2144632" cy="663955"/>
              <a:chOff x="416612" y="2652102"/>
              <a:chExt cx="3453953" cy="1079998"/>
            </a:xfrm>
          </p:grpSpPr>
          <p:sp>
            <p:nvSpPr>
              <p:cNvPr id="57" name="자유형 56"/>
              <p:cNvSpPr/>
              <p:nvPr/>
            </p:nvSpPr>
            <p:spPr>
              <a:xfrm>
                <a:off x="416612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자유형 57"/>
              <p:cNvSpPr/>
              <p:nvPr/>
            </p:nvSpPr>
            <p:spPr>
              <a:xfrm>
                <a:off x="1621238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자유형 58"/>
              <p:cNvSpPr/>
              <p:nvPr/>
            </p:nvSpPr>
            <p:spPr>
              <a:xfrm>
                <a:off x="2790561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7237493" y="2854808"/>
              <a:ext cx="2144632" cy="663955"/>
              <a:chOff x="416612" y="2652102"/>
              <a:chExt cx="3453953" cy="1079998"/>
            </a:xfrm>
          </p:grpSpPr>
          <p:sp>
            <p:nvSpPr>
              <p:cNvPr id="54" name="자유형 53"/>
              <p:cNvSpPr/>
              <p:nvPr/>
            </p:nvSpPr>
            <p:spPr>
              <a:xfrm>
                <a:off x="416612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자유형 54"/>
              <p:cNvSpPr/>
              <p:nvPr/>
            </p:nvSpPr>
            <p:spPr>
              <a:xfrm>
                <a:off x="1621238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자유형 55"/>
              <p:cNvSpPr/>
              <p:nvPr/>
            </p:nvSpPr>
            <p:spPr>
              <a:xfrm>
                <a:off x="2790561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3" name="직사각형 42"/>
            <p:cNvSpPr/>
            <p:nvPr/>
          </p:nvSpPr>
          <p:spPr>
            <a:xfrm>
              <a:off x="1386895" y="3028625"/>
              <a:ext cx="500466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대학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인식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2108006" y="3028625"/>
              <a:ext cx="500466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전공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교육</a:t>
              </a: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863500" y="3028625"/>
              <a:ext cx="500466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교양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교육</a:t>
              </a: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3602577" y="3028625"/>
              <a:ext cx="500466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지도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교수</a:t>
              </a: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4280215" y="2966732"/>
              <a:ext cx="615106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외국어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교육</a:t>
              </a: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5017408" y="3028625"/>
              <a:ext cx="651707" cy="399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온라인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수업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5840806" y="3028625"/>
              <a:ext cx="500466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학습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지원</a:t>
              </a: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6491444" y="3028625"/>
              <a:ext cx="651707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취창업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지원</a:t>
              </a: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7171317" y="3028625"/>
              <a:ext cx="802947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학생상담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지원</a:t>
              </a: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8100891" y="3028625"/>
              <a:ext cx="500466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교육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환경</a:t>
              </a: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8645352" y="3028625"/>
              <a:ext cx="802947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학생지원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서비스</a:t>
              </a:r>
            </a:p>
          </p:txBody>
        </p:sp>
      </p:grpSp>
      <p:sp>
        <p:nvSpPr>
          <p:cNvPr id="66" name="자유형 65"/>
          <p:cNvSpPr/>
          <p:nvPr/>
        </p:nvSpPr>
        <p:spPr>
          <a:xfrm>
            <a:off x="934032" y="5146159"/>
            <a:ext cx="625478" cy="650872"/>
          </a:xfrm>
          <a:custGeom>
            <a:avLst/>
            <a:gdLst>
              <a:gd name="connsiteX0" fmla="*/ 0 w 1080004"/>
              <a:gd name="connsiteY0" fmla="*/ 539999 h 1079998"/>
              <a:gd name="connsiteX1" fmla="*/ 540002 w 1080004"/>
              <a:gd name="connsiteY1" fmla="*/ 0 h 1079998"/>
              <a:gd name="connsiteX2" fmla="*/ 1080004 w 1080004"/>
              <a:gd name="connsiteY2" fmla="*/ 539999 h 1079998"/>
              <a:gd name="connsiteX3" fmla="*/ 540002 w 1080004"/>
              <a:gd name="connsiteY3" fmla="*/ 1079998 h 1079998"/>
              <a:gd name="connsiteX4" fmla="*/ 0 w 1080004"/>
              <a:gd name="connsiteY4" fmla="*/ 539999 h 107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4" h="1079998">
                <a:moveTo>
                  <a:pt x="0" y="539999"/>
                </a:moveTo>
                <a:cubicBezTo>
                  <a:pt x="0" y="241766"/>
                  <a:pt x="241767" y="0"/>
                  <a:pt x="540002" y="0"/>
                </a:cubicBezTo>
                <a:cubicBezTo>
                  <a:pt x="838237" y="0"/>
                  <a:pt x="1080004" y="241766"/>
                  <a:pt x="1080004" y="539999"/>
                </a:cubicBezTo>
                <a:cubicBezTo>
                  <a:pt x="1080004" y="838232"/>
                  <a:pt x="838237" y="1079998"/>
                  <a:pt x="540002" y="1079998"/>
                </a:cubicBezTo>
                <a:cubicBezTo>
                  <a:pt x="241767" y="1079998"/>
                  <a:pt x="0" y="838232"/>
                  <a:pt x="0" y="539999"/>
                </a:cubicBezTo>
                <a:close/>
              </a:path>
            </a:pathLst>
          </a:cu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36000" bIns="36000" anchor="ctr"/>
          <a:lstStyle/>
          <a:p>
            <a:pPr algn="ctr" latinLnBrk="0"/>
            <a:r>
              <a:rPr lang="ko-KR" altLang="en-US" sz="12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itchFamily="18" charset="0"/>
              </a:rPr>
              <a:t>대학</a:t>
            </a:r>
            <a:endParaRPr lang="en-US" altLang="ko-KR" sz="1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latinLnBrk="0"/>
            <a:r>
              <a:rPr lang="ko-KR" altLang="en-US" sz="1200" b="1" kern="0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itchFamily="18" charset="0"/>
              </a:rPr>
              <a:t>혁신</a:t>
            </a:r>
          </a:p>
        </p:txBody>
      </p:sp>
    </p:spTree>
    <p:extLst>
      <p:ext uri="{BB962C8B-B14F-4D97-AF65-F5344CB8AC3E}">
        <p14:creationId xmlns:p14="http://schemas.microsoft.com/office/powerpoint/2010/main" val="28727850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1415772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4. </a:t>
            </a:r>
            <a:r>
              <a:rPr lang="ko-KR" altLang="en-US" dirty="0">
                <a:latin typeface="+mj-ea"/>
                <a:ea typeface="+mj-ea"/>
              </a:rPr>
              <a:t>간호대학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요인별</a:t>
            </a:r>
            <a:r>
              <a:rPr lang="ko-KR" altLang="en-US" dirty="0"/>
              <a:t> </a:t>
            </a:r>
            <a:r>
              <a:rPr lang="en-US" altLang="ko-KR" dirty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49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9207" y="1315504"/>
            <a:ext cx="4320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[SSA</a:t>
            </a:r>
            <a:r>
              <a:rPr lang="ko-KR" altLang="en-US" sz="1400" b="1" dirty="0">
                <a:latin typeface="+mn-ea"/>
              </a:rPr>
              <a:t>결과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최우선 개선 영역의 문항들은 세부적으로 검토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393806" y="1511246"/>
            <a:ext cx="6700795" cy="4842814"/>
            <a:chOff x="1687192" y="589036"/>
            <a:chExt cx="8347602" cy="6160538"/>
          </a:xfrm>
        </p:grpSpPr>
        <p:graphicFrame>
          <p:nvGraphicFramePr>
            <p:cNvPr id="15" name="차트 14"/>
            <p:cNvGraphicFramePr/>
            <p:nvPr>
              <p:extLst>
                <p:ext uri="{D42A27DB-BD31-4B8C-83A1-F6EECF244321}">
                  <p14:modId xmlns:p14="http://schemas.microsoft.com/office/powerpoint/2010/main" val="2860183444"/>
                </p:ext>
              </p:extLst>
            </p:nvPr>
          </p:nvGraphicFramePr>
          <p:xfrm>
            <a:off x="2401455" y="1226394"/>
            <a:ext cx="7389091" cy="4478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6" name="직선 연결선 15"/>
            <p:cNvCxnSpPr/>
            <p:nvPr/>
          </p:nvCxnSpPr>
          <p:spPr>
            <a:xfrm flipV="1">
              <a:off x="2536897" y="3457281"/>
              <a:ext cx="7113444" cy="2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H="1">
              <a:off x="6092487" y="1415835"/>
              <a:ext cx="3513" cy="4112880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" name="그룹 17"/>
            <p:cNvGrpSpPr/>
            <p:nvPr/>
          </p:nvGrpSpPr>
          <p:grpSpPr>
            <a:xfrm>
              <a:off x="2305962" y="589036"/>
              <a:ext cx="2306205" cy="216477"/>
              <a:chOff x="2181224" y="6138333"/>
              <a:chExt cx="2536826" cy="261938"/>
            </a:xfrm>
          </p:grpSpPr>
          <p:sp>
            <p:nvSpPr>
              <p:cNvPr id="19" name="평행 사변형 18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0" name="양쪽 모서리가 둥근 사각형 19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안정적 우수 영역</a:t>
                </a: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2305962" y="6058376"/>
              <a:ext cx="2306205" cy="216477"/>
              <a:chOff x="2181224" y="6138333"/>
              <a:chExt cx="2536826" cy="261938"/>
            </a:xfrm>
          </p:grpSpPr>
          <p:sp>
            <p:nvSpPr>
              <p:cNvPr id="22" name="평행 사변형 21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3" name="양쪽 모서리가 둥근 사각형 22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취약 영역</a:t>
                </a: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7658075" y="589036"/>
              <a:ext cx="2285369" cy="216477"/>
              <a:chOff x="1991419" y="6138333"/>
              <a:chExt cx="2513906" cy="261938"/>
            </a:xfrm>
          </p:grpSpPr>
          <p:sp>
            <p:nvSpPr>
              <p:cNvPr id="25" name="평행 사변형 24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6" name="양쪽 모서리가 둥근 사각형 25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불안한 우수 영역</a:t>
                </a: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7658075" y="6062943"/>
              <a:ext cx="2285369" cy="216477"/>
              <a:chOff x="1991419" y="6138333"/>
              <a:chExt cx="2513906" cy="261938"/>
            </a:xfrm>
          </p:grpSpPr>
          <p:sp>
            <p:nvSpPr>
              <p:cNvPr id="28" name="평행 사변형 27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9" name="양쪽 모서리가 둥근 사각형 28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/>
                  <a:t>최우선 개선 영역</a:t>
                </a:r>
                <a:endParaRPr lang="ko-KR" altLang="en-US" sz="1200" b="1" dirty="0"/>
              </a:p>
            </p:txBody>
          </p:sp>
        </p:grpSp>
        <p:sp>
          <p:nvSpPr>
            <p:cNvPr id="31" name="설명선 2(강조선) 30"/>
            <p:cNvSpPr/>
            <p:nvPr/>
          </p:nvSpPr>
          <p:spPr>
            <a:xfrm>
              <a:off x="6453440" y="2886184"/>
              <a:ext cx="1377186" cy="194683"/>
            </a:xfrm>
            <a:prstGeom prst="accentCallout2">
              <a:avLst>
                <a:gd name="adj1" fmla="val 73951"/>
                <a:gd name="adj2" fmla="val -3356"/>
                <a:gd name="adj3" fmla="val 69102"/>
                <a:gd name="adj4" fmla="val -9245"/>
                <a:gd name="adj5" fmla="val 276140"/>
                <a:gd name="adj6" fmla="val -23386"/>
              </a:avLst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행정지원 서비스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556359" y="1424464"/>
              <a:ext cx="7074476" cy="413077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900"/>
            </a:p>
          </p:txBody>
        </p:sp>
        <p:sp>
          <p:nvSpPr>
            <p:cNvPr id="35" name="설명선 2(강조선) 34"/>
            <p:cNvSpPr/>
            <p:nvPr/>
          </p:nvSpPr>
          <p:spPr>
            <a:xfrm>
              <a:off x="7457563" y="5254779"/>
              <a:ext cx="1371925" cy="194683"/>
            </a:xfrm>
            <a:prstGeom prst="accentCallout2">
              <a:avLst>
                <a:gd name="adj1" fmla="val 37421"/>
                <a:gd name="adj2" fmla="val -3748"/>
                <a:gd name="adj3" fmla="val 17486"/>
                <a:gd name="adj4" fmla="val -24564"/>
                <a:gd name="adj5" fmla="val -200213"/>
                <a:gd name="adj6" fmla="val -31181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교내 편의시설</a:t>
              </a:r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 flipV="1">
              <a:off x="1913641" y="1622069"/>
              <a:ext cx="0" cy="3631245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>
            <a:xfrm>
              <a:off x="1724779" y="898825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724779" y="5669346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687192" y="3089927"/>
              <a:ext cx="421758" cy="8221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/>
                <a:t>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족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도</a:t>
              </a:r>
            </a:p>
          </p:txBody>
        </p:sp>
        <p:cxnSp>
          <p:nvCxnSpPr>
            <p:cNvPr id="40" name="직선 화살표 연결선 39"/>
            <p:cNvCxnSpPr/>
            <p:nvPr/>
          </p:nvCxnSpPr>
          <p:spPr>
            <a:xfrm>
              <a:off x="2974508" y="6549650"/>
              <a:ext cx="6288691" cy="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9613036" y="6396769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2200112" y="6395653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365180" y="6397204"/>
              <a:ext cx="1456872" cy="3523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표준편차</a:t>
              </a:r>
            </a:p>
          </p:txBody>
        </p:sp>
        <p:sp>
          <p:nvSpPr>
            <p:cNvPr id="32" name="설명선 2(강조선) 31"/>
            <p:cNvSpPr/>
            <p:nvPr/>
          </p:nvSpPr>
          <p:spPr>
            <a:xfrm>
              <a:off x="8310699" y="4968987"/>
              <a:ext cx="810030" cy="205518"/>
            </a:xfrm>
            <a:prstGeom prst="accentCallout2">
              <a:avLst>
                <a:gd name="adj1" fmla="val 42059"/>
                <a:gd name="adj2" fmla="val -4750"/>
                <a:gd name="adj3" fmla="val 58531"/>
                <a:gd name="adj4" fmla="val -61239"/>
                <a:gd name="adj5" fmla="val 47278"/>
                <a:gd name="adj6" fmla="val -58629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>
                  <a:solidFill>
                    <a:schemeClr val="bg1"/>
                  </a:solidFill>
                </a:rPr>
                <a:t>스쿨버스</a:t>
              </a:r>
            </a:p>
          </p:txBody>
        </p:sp>
      </p:grpSp>
      <p:sp>
        <p:nvSpPr>
          <p:cNvPr id="44" name="설명선 2(강조선) 43"/>
          <p:cNvSpPr/>
          <p:nvPr/>
        </p:nvSpPr>
        <p:spPr>
          <a:xfrm>
            <a:off x="6186548" y="4736395"/>
            <a:ext cx="598251" cy="156643"/>
          </a:xfrm>
          <a:prstGeom prst="accentCallout2">
            <a:avLst>
              <a:gd name="adj1" fmla="val 68493"/>
              <a:gd name="adj2" fmla="val -4740"/>
              <a:gd name="adj3" fmla="val 52233"/>
              <a:gd name="adj4" fmla="val -42958"/>
              <a:gd name="adj5" fmla="val 50825"/>
              <a:gd name="adj6" fmla="val -44414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강의실</a:t>
            </a:r>
          </a:p>
        </p:txBody>
      </p:sp>
      <p:sp>
        <p:nvSpPr>
          <p:cNvPr id="51" name="설명선 2(강조선) 50"/>
          <p:cNvSpPr/>
          <p:nvPr/>
        </p:nvSpPr>
        <p:spPr>
          <a:xfrm>
            <a:off x="5665434" y="4401674"/>
            <a:ext cx="979847" cy="156643"/>
          </a:xfrm>
          <a:prstGeom prst="accentCallout2">
            <a:avLst>
              <a:gd name="adj1" fmla="val 13767"/>
              <a:gd name="adj2" fmla="val -1774"/>
              <a:gd name="adj3" fmla="val -25599"/>
              <a:gd name="adj4" fmla="val -26203"/>
              <a:gd name="adj5" fmla="val -144161"/>
              <a:gd name="adj6" fmla="val -2896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정보화 서비스</a:t>
            </a:r>
          </a:p>
        </p:txBody>
      </p:sp>
      <p:sp>
        <p:nvSpPr>
          <p:cNvPr id="49" name="설명선 2(강조선) 48"/>
          <p:cNvSpPr/>
          <p:nvPr/>
        </p:nvSpPr>
        <p:spPr>
          <a:xfrm>
            <a:off x="3838584" y="3935781"/>
            <a:ext cx="575413" cy="153040"/>
          </a:xfrm>
          <a:prstGeom prst="accentCallout2">
            <a:avLst>
              <a:gd name="adj1" fmla="val 52168"/>
              <a:gd name="adj2" fmla="val 105637"/>
              <a:gd name="adj3" fmla="val -8696"/>
              <a:gd name="adj4" fmla="val 141322"/>
              <a:gd name="adj5" fmla="val -81730"/>
              <a:gd name="adj6" fmla="val 162283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도서관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0" name="설명선 2(강조선) 49"/>
          <p:cNvSpPr/>
          <p:nvPr/>
        </p:nvSpPr>
        <p:spPr>
          <a:xfrm>
            <a:off x="3692860" y="4198246"/>
            <a:ext cx="721137" cy="153040"/>
          </a:xfrm>
          <a:prstGeom prst="accentCallout2">
            <a:avLst>
              <a:gd name="adj1" fmla="val 52168"/>
              <a:gd name="adj2" fmla="val 105637"/>
              <a:gd name="adj3" fmla="val -63153"/>
              <a:gd name="adj4" fmla="val 146275"/>
              <a:gd name="adj5" fmla="val -170420"/>
              <a:gd name="adj6" fmla="val 163274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대학 인식</a:t>
            </a:r>
          </a:p>
        </p:txBody>
      </p:sp>
      <p:sp>
        <p:nvSpPr>
          <p:cNvPr id="54" name="설명선 2(강조선) 53"/>
          <p:cNvSpPr/>
          <p:nvPr/>
        </p:nvSpPr>
        <p:spPr>
          <a:xfrm>
            <a:off x="3188275" y="4454673"/>
            <a:ext cx="1009169" cy="153040"/>
          </a:xfrm>
          <a:prstGeom prst="accentCallout2">
            <a:avLst>
              <a:gd name="adj1" fmla="val 52168"/>
              <a:gd name="adj2" fmla="val 105637"/>
              <a:gd name="adj3" fmla="val -63153"/>
              <a:gd name="adj4" fmla="val 146275"/>
              <a:gd name="adj5" fmla="val -170420"/>
              <a:gd name="adj6" fmla="val 163274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전반적 만족도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5" name="설명선 2(강조선) 54"/>
          <p:cNvSpPr/>
          <p:nvPr/>
        </p:nvSpPr>
        <p:spPr>
          <a:xfrm>
            <a:off x="2865373" y="4075303"/>
            <a:ext cx="721137" cy="153040"/>
          </a:xfrm>
          <a:prstGeom prst="accentCallout2">
            <a:avLst>
              <a:gd name="adj1" fmla="val 52168"/>
              <a:gd name="adj2" fmla="val 105637"/>
              <a:gd name="adj3" fmla="val 45765"/>
              <a:gd name="adj4" fmla="val 228166"/>
              <a:gd name="adj5" fmla="val -2376"/>
              <a:gd name="adj6" fmla="val 245165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대학혁신</a:t>
            </a:r>
          </a:p>
        </p:txBody>
      </p:sp>
      <p:sp>
        <p:nvSpPr>
          <p:cNvPr id="56" name="설명선 2(강조선) 55"/>
          <p:cNvSpPr/>
          <p:nvPr/>
        </p:nvSpPr>
        <p:spPr>
          <a:xfrm>
            <a:off x="2865373" y="3794050"/>
            <a:ext cx="721137" cy="153040"/>
          </a:xfrm>
          <a:prstGeom prst="accentCallout2">
            <a:avLst>
              <a:gd name="adj1" fmla="val 52168"/>
              <a:gd name="adj2" fmla="val 105637"/>
              <a:gd name="adj3" fmla="val 45765"/>
              <a:gd name="adj4" fmla="val 228166"/>
              <a:gd name="adj5" fmla="val -2376"/>
              <a:gd name="adj6" fmla="val 245165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schemeClr val="bg1"/>
                </a:solidFill>
              </a:rPr>
              <a:t>교양교수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7" name="설명선 2(강조선) 56"/>
          <p:cNvSpPr/>
          <p:nvPr/>
        </p:nvSpPr>
        <p:spPr>
          <a:xfrm>
            <a:off x="6325269" y="4203515"/>
            <a:ext cx="818680" cy="156643"/>
          </a:xfrm>
          <a:prstGeom prst="accentCallout2">
            <a:avLst>
              <a:gd name="adj1" fmla="val 68493"/>
              <a:gd name="adj2" fmla="val -4740"/>
              <a:gd name="adj3" fmla="val 52233"/>
              <a:gd name="adj4" fmla="val -42958"/>
              <a:gd name="adj5" fmla="val 50825"/>
              <a:gd name="adj6" fmla="val -44414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schemeClr val="bg1"/>
                </a:solidFill>
              </a:rPr>
              <a:t>실험실습실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8" name="설명선 2(강조선) 57"/>
          <p:cNvSpPr/>
          <p:nvPr/>
        </p:nvSpPr>
        <p:spPr>
          <a:xfrm>
            <a:off x="5082037" y="4565100"/>
            <a:ext cx="598251" cy="156643"/>
          </a:xfrm>
          <a:prstGeom prst="accentCallout2">
            <a:avLst>
              <a:gd name="adj1" fmla="val 56331"/>
              <a:gd name="adj2" fmla="val -3148"/>
              <a:gd name="adj3" fmla="val -29857"/>
              <a:gd name="adj4" fmla="val -20668"/>
              <a:gd name="adj5" fmla="val -180242"/>
              <a:gd name="adj6" fmla="val -620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장학금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9" name="설명선 2(강조선) 58"/>
          <p:cNvSpPr/>
          <p:nvPr/>
        </p:nvSpPr>
        <p:spPr>
          <a:xfrm>
            <a:off x="5596593" y="3962863"/>
            <a:ext cx="979847" cy="156643"/>
          </a:xfrm>
          <a:prstGeom prst="accentCallout2">
            <a:avLst>
              <a:gd name="adj1" fmla="val 44171"/>
              <a:gd name="adj2" fmla="val -2260"/>
              <a:gd name="adj3" fmla="val 65612"/>
              <a:gd name="adj4" fmla="val -60712"/>
              <a:gd name="adj5" fmla="val 59543"/>
              <a:gd name="adj6" fmla="val -64936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교양 교육과정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60" name="설명선 2(강조선) 59"/>
          <p:cNvSpPr/>
          <p:nvPr/>
        </p:nvSpPr>
        <p:spPr>
          <a:xfrm>
            <a:off x="5715839" y="3787254"/>
            <a:ext cx="818680" cy="156643"/>
          </a:xfrm>
          <a:prstGeom prst="accentCallout2">
            <a:avLst>
              <a:gd name="adj1" fmla="val 47211"/>
              <a:gd name="adj2" fmla="val -3576"/>
              <a:gd name="adj3" fmla="val 52233"/>
              <a:gd name="adj4" fmla="val -42958"/>
              <a:gd name="adj5" fmla="val 50825"/>
              <a:gd name="adj6" fmla="val -44414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schemeClr val="bg1"/>
                </a:solidFill>
              </a:rPr>
              <a:t>통합행정실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207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1383712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4. </a:t>
            </a:r>
            <a:r>
              <a:rPr lang="ko-KR" altLang="en-US" dirty="0">
                <a:latin typeface="+mj-ea"/>
                <a:ea typeface="+mj-ea"/>
              </a:rPr>
              <a:t>간호대학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85964"/>
              </p:ext>
            </p:extLst>
          </p:nvPr>
        </p:nvGraphicFramePr>
        <p:xfrm>
          <a:off x="560192" y="1647236"/>
          <a:ext cx="4284861" cy="46260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617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980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학과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대학에 대한 소속감을 느낀다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447961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다시 대학을 진학해도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대학을 선택할 것이다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625134"/>
                  </a:ext>
                </a:extLst>
              </a:tr>
              <a:tr h="299808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미래 지향적 소양 기반으로 교양교육과정 체계를 혁신하고자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디지털 미래인재 양성을 위하여 첨단 강의실을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체계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학생자문단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S-CESA, 3X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융합인증제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역량기반 교육과정 내실을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혁신적 학사 구조조정 및 교육과정 고도화를 통해 현장 중심 전공 능력 향상을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비대면 및 글로벌 플랫폼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(SOUP)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통해 글로벌 교육 실현을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 지역 문제 해결 프로젝트 운영을 통해 전공 연계 문제해결 역량 강화를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역량기반 학습지원 체계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역량진단도구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환류체계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미래형 창의융합 인재 양성에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학생성장을 위하여 교수역량 강화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3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Edu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-tech)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노력하고 있다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학생중심 대학혁신을 위하여 디지털 학습환경을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사이버캠퍼스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진로역량강화를 위하여 메타버스 진로캠프를 운영하고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248196"/>
              </p:ext>
            </p:extLst>
          </p:nvPr>
        </p:nvGraphicFramePr>
        <p:xfrm>
          <a:off x="5024292" y="1631845"/>
          <a:ext cx="4284861" cy="464275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569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 맞춤형 진로상담 체계 강화를 위하여 위촉진로상담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교수제를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강화하고자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신한 또래 상담자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(Gatekeeper)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양성을 통하여 고위험군 학생 관리 체계를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변화하는 시대에 맞춰 학생의 역량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브랜드 평판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‘대학기본역량진단 일반재정지원대학’ 선정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5575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우수한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대학평가를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바탕으로 대학교육을 혁신하고자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대학기본역량진단 통과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국제표준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ISO21001(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교육기관경영시스템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 북부 내 대학교 최초 인증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전공 특성에 부합하는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향상을 위한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학년별로 체계적으로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강의 목적과 내용에 맞는 방법으로 수업한다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학생들의 수준을 고려하여 수업한다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9431601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과제 및 발표에 대한 피드백이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수업은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명확히 제시되어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전공수업을 통해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전반적으로 향상되었다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9545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1383712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4. </a:t>
            </a:r>
            <a:r>
              <a:rPr lang="ko-KR" altLang="en-US" dirty="0">
                <a:latin typeface="+mj-ea"/>
                <a:ea typeface="+mj-ea"/>
              </a:rPr>
              <a:t>간호대학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109825"/>
              </p:ext>
            </p:extLst>
          </p:nvPr>
        </p:nvGraphicFramePr>
        <p:xfrm>
          <a:off x="560192" y="1631844"/>
          <a:ext cx="4284861" cy="461659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8571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교양</a:t>
                      </a:r>
                      <a:r>
                        <a:rPr lang="en-US" altLang="ko-KR" sz="1000" b="1" u="none" strike="noStrike" baseline="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교과목은 내가 원하는 교과목들로 다양하게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교육과정은 폭 넓은 지식 습득에 도움이 되는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교육과정은 교양 기초 역량 향상을 위한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4479615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강의 목적과 내용에 맞는 방법으로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541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학생의 수준을 고려하여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과제 및 발표에 대한 피드백이 적절하다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교양은 </a:t>
                      </a:r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핵심역량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봉사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도전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명확히 제시되어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교양수업을 통해 핵심역량이 전반적으로 함양되었다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25413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원하는 시간에 지도교수님과 상담이 가능하다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08097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지도교수님과의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상담은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도움이 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7465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관심을 가지고 지도해 주신다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40622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다양한 외국어교육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일본어 등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445230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대학의 외국어교육을 통해 실제적으로 어학능력이 향상되었다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82605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345678"/>
              </p:ext>
            </p:extLst>
          </p:nvPr>
        </p:nvGraphicFramePr>
        <p:xfrm>
          <a:off x="5024292" y="1631844"/>
          <a:ext cx="4284861" cy="460547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8096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40347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일정에 맞게 업로드 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3403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전반적으로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3403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수업의 출석 인정 수강 기간은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34034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교수학습센터에서 시행한 프로그램을 통해서 학습능력이 실제적으로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34034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교수학습센터는 학습능력 향상에 도움이 되는 다양한 프로그램을 제공한다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34034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현장실습을 통해 실제적으로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실무역량이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15464"/>
                  </a:ext>
                </a:extLst>
              </a:tr>
              <a:tr h="34034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현장실습은 학과별 특성을 고려하여 진행된다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91.7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714895"/>
                  </a:ext>
                </a:extLst>
              </a:tr>
              <a:tr h="34034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</a:t>
                      </a:r>
                      <a:r>
                        <a:rPr lang="ko-KR" alt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대학이 제공하는 취업 프로그램은 나의 취업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194604"/>
                  </a:ext>
                </a:extLst>
              </a:tr>
              <a:tr h="34034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취업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48625"/>
                  </a:ext>
                </a:extLst>
              </a:tr>
              <a:tr h="34034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대학이 제공하는 창업 관련 프로그램은 나의 창업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93.3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981448"/>
                  </a:ext>
                </a:extLst>
              </a:tr>
              <a:tr h="34034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창업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64387"/>
                  </a:ext>
                </a:extLst>
              </a:tr>
              <a:tr h="34034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진로 결정에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034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진로상담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470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1383712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4. </a:t>
            </a:r>
            <a:r>
              <a:rPr lang="ko-KR" altLang="en-US" dirty="0">
                <a:latin typeface="+mj-ea"/>
                <a:ea typeface="+mj-ea"/>
              </a:rPr>
              <a:t>간호대학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192" y="1341663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9167"/>
              </p:ext>
            </p:extLst>
          </p:nvPr>
        </p:nvGraphicFramePr>
        <p:xfrm>
          <a:off x="596711" y="1700808"/>
          <a:ext cx="4284861" cy="452283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5188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916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심리적 안정에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7431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심리상담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5654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실험도구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26.0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16510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첨단강의실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57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장비 및 기자재는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27431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52.4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15781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도서관의 학습 공간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0695"/>
                  </a:ext>
                </a:extLst>
              </a:tr>
              <a:tr h="2743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도서관은 학생이 필요한 도서 및 자료를 충분하게 구비하고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148109"/>
                  </a:ext>
                </a:extLst>
              </a:tr>
              <a:tr h="15781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 검색 및 대출 시스템 이용은 편리하다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980589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제도에 대한 안내는 잘 이루어지고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415464"/>
                  </a:ext>
                </a:extLst>
              </a:tr>
              <a:tr h="15781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지급기준은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공정하다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714895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휴식 공간은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61.6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194604"/>
                  </a:ext>
                </a:extLst>
              </a:tr>
              <a:tr h="15781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체육 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48625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내 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무선 인터넷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속도 및 품질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81448"/>
                  </a:ext>
                </a:extLst>
              </a:tr>
              <a:tr h="15781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홈페이지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접근성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콘텐츠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464387"/>
                  </a:ext>
                </a:extLst>
              </a:tr>
              <a:tr h="15781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314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담당 직원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조교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73702"/>
                  </a:ext>
                </a:extLst>
              </a:tr>
              <a:tr h="27431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행정서비스는 비대면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전화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으로도 편리하게 제공된다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527161"/>
                  </a:ext>
                </a:extLst>
              </a:tr>
              <a:tr h="15781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 운행 제도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횟수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84844"/>
                  </a:ext>
                </a:extLst>
              </a:tr>
              <a:tr h="15781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기숙사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0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9367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2307042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5. </a:t>
            </a:r>
            <a:r>
              <a:rPr lang="ko-KR" altLang="en-US" dirty="0">
                <a:latin typeface="+mj-ea"/>
                <a:ea typeface="+mj-ea"/>
              </a:rPr>
              <a:t>과학기술융합대학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요인별</a:t>
            </a:r>
            <a:r>
              <a:rPr lang="ko-KR" altLang="en-US" dirty="0"/>
              <a:t> </a:t>
            </a:r>
            <a:r>
              <a:rPr lang="en-US" altLang="ko-KR" dirty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9586" y="1322952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542741"/>
              </p:ext>
            </p:extLst>
          </p:nvPr>
        </p:nvGraphicFramePr>
        <p:xfrm>
          <a:off x="5019587" y="1647239"/>
          <a:ext cx="4320001" cy="466147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73726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  <a:gridCol w="1002210">
                  <a:extLst>
                    <a:ext uri="{9D8B030D-6E8A-4147-A177-3AD203B41FA5}">
                      <a16:colId xmlns:a16="http://schemas.microsoft.com/office/drawing/2014/main" val="2335151070"/>
                    </a:ext>
                  </a:extLst>
                </a:gridCol>
              </a:tblGrid>
              <a:tr h="273717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err="1">
                          <a:effectLst/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취업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1129343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22335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66617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007879"/>
                  </a:ext>
                </a:extLst>
              </a:tr>
              <a:tr h="292517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교육환경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7169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969438"/>
                  </a:ext>
                </a:extLst>
              </a:tr>
              <a:tr h="292517">
                <a:tc rowSpan="7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61.8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637595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13402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27608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57.9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32920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373544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283151"/>
              </p:ext>
            </p:extLst>
          </p:nvPr>
        </p:nvGraphicFramePr>
        <p:xfrm>
          <a:off x="560192" y="1647235"/>
          <a:ext cx="4320001" cy="467237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625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  <a:gridCol w="1007311">
                  <a:extLst>
                    <a:ext uri="{9D8B030D-6E8A-4147-A177-3AD203B41FA5}">
                      <a16:colId xmlns:a16="http://schemas.microsoft.com/office/drawing/2014/main" val="2335151070"/>
                    </a:ext>
                  </a:extLst>
                </a:gridCol>
              </a:tblGrid>
              <a:tr h="272291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9333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29333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431601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176618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048288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1243030"/>
                  </a:ext>
                </a:extLst>
              </a:tr>
              <a:tr h="29333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학습지원</a:t>
                      </a:r>
                    </a:p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149064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037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390" y="1339070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4"/>
            <a:ext cx="7271192" cy="4857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최우선 개선 영역으로 전반적 만족도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교양 교육과정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창업 프로그램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실험실습실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강의실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</a:p>
          <a:p>
            <a:pPr algn="ctr">
              <a:lnSpc>
                <a:spcPct val="11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장학금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교내 편의시설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정보화 서비스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err="1">
                <a:solidFill>
                  <a:schemeClr val="tx1"/>
                </a:solidFill>
                <a:latin typeface="+mn-ea"/>
              </a:rPr>
              <a:t>통합행정실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스쿨버스가 나타남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85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94494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339102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5. </a:t>
            </a:r>
            <a:r>
              <a:rPr lang="ko-KR" altLang="en-US" dirty="0">
                <a:latin typeface="+mj-ea"/>
                <a:ea typeface="+mj-ea"/>
              </a:rPr>
              <a:t>과학기술융합대학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요인별</a:t>
            </a:r>
            <a:r>
              <a:rPr lang="ko-KR" altLang="en-US" dirty="0"/>
              <a:t> </a:t>
            </a:r>
            <a:r>
              <a:rPr lang="en-US" altLang="ko-KR" dirty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9207" y="1315504"/>
            <a:ext cx="4320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[SSA</a:t>
            </a:r>
            <a:r>
              <a:rPr lang="ko-KR" altLang="en-US" sz="1400" b="1" dirty="0">
                <a:latin typeface="+mn-ea"/>
              </a:rPr>
              <a:t>결과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최우선 개선 영역의 문항들은 세부적으로 검토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393806" y="1511246"/>
            <a:ext cx="6700795" cy="4842814"/>
            <a:chOff x="1687192" y="589036"/>
            <a:chExt cx="8347602" cy="6160538"/>
          </a:xfrm>
        </p:grpSpPr>
        <p:graphicFrame>
          <p:nvGraphicFramePr>
            <p:cNvPr id="15" name="차트 14"/>
            <p:cNvGraphicFramePr/>
            <p:nvPr>
              <p:extLst>
                <p:ext uri="{D42A27DB-BD31-4B8C-83A1-F6EECF244321}">
                  <p14:modId xmlns:p14="http://schemas.microsoft.com/office/powerpoint/2010/main" val="3012157680"/>
                </p:ext>
              </p:extLst>
            </p:nvPr>
          </p:nvGraphicFramePr>
          <p:xfrm>
            <a:off x="2401455" y="1226394"/>
            <a:ext cx="7389091" cy="4478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6" name="직선 연결선 15"/>
            <p:cNvCxnSpPr/>
            <p:nvPr/>
          </p:nvCxnSpPr>
          <p:spPr>
            <a:xfrm flipV="1">
              <a:off x="2536897" y="3457281"/>
              <a:ext cx="7113444" cy="2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H="1">
              <a:off x="6092487" y="1415835"/>
              <a:ext cx="3513" cy="4112880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" name="그룹 17"/>
            <p:cNvGrpSpPr/>
            <p:nvPr/>
          </p:nvGrpSpPr>
          <p:grpSpPr>
            <a:xfrm>
              <a:off x="2305962" y="589036"/>
              <a:ext cx="2306205" cy="216477"/>
              <a:chOff x="2181224" y="6138333"/>
              <a:chExt cx="2536826" cy="261938"/>
            </a:xfrm>
          </p:grpSpPr>
          <p:sp>
            <p:nvSpPr>
              <p:cNvPr id="19" name="평행 사변형 18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0" name="양쪽 모서리가 둥근 사각형 19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안정적 우수 영역</a:t>
                </a: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2305962" y="6058376"/>
              <a:ext cx="2306205" cy="216477"/>
              <a:chOff x="2181224" y="6138333"/>
              <a:chExt cx="2536826" cy="261938"/>
            </a:xfrm>
          </p:grpSpPr>
          <p:sp>
            <p:nvSpPr>
              <p:cNvPr id="22" name="평행 사변형 21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3" name="양쪽 모서리가 둥근 사각형 22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취약 영역</a:t>
                </a: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7658075" y="589036"/>
              <a:ext cx="2285369" cy="216477"/>
              <a:chOff x="1991419" y="6138333"/>
              <a:chExt cx="2513906" cy="261938"/>
            </a:xfrm>
          </p:grpSpPr>
          <p:sp>
            <p:nvSpPr>
              <p:cNvPr id="25" name="평행 사변형 24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6" name="양쪽 모서리가 둥근 사각형 25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불안한 우수 영역</a:t>
                </a: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7658075" y="6062943"/>
              <a:ext cx="2285369" cy="216477"/>
              <a:chOff x="1991419" y="6138333"/>
              <a:chExt cx="2513906" cy="261938"/>
            </a:xfrm>
          </p:grpSpPr>
          <p:sp>
            <p:nvSpPr>
              <p:cNvPr id="28" name="평행 사변형 27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9" name="양쪽 모서리가 둥근 사각형 28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/>
                  <a:t>최우선 개선 영역</a:t>
                </a:r>
                <a:endParaRPr lang="ko-KR" altLang="en-US" sz="1200" b="1" dirty="0"/>
              </a:p>
            </p:txBody>
          </p:sp>
        </p:grpSp>
        <p:sp>
          <p:nvSpPr>
            <p:cNvPr id="30" name="설명선 2(강조선) 29"/>
            <p:cNvSpPr/>
            <p:nvPr/>
          </p:nvSpPr>
          <p:spPr>
            <a:xfrm>
              <a:off x="4042650" y="4454253"/>
              <a:ext cx="1562025" cy="199265"/>
            </a:xfrm>
            <a:prstGeom prst="accentCallout2">
              <a:avLst>
                <a:gd name="adj1" fmla="val 29982"/>
                <a:gd name="adj2" fmla="val 102700"/>
                <a:gd name="adj3" fmla="val -96542"/>
                <a:gd name="adj4" fmla="val 121282"/>
                <a:gd name="adj5" fmla="val -467351"/>
                <a:gd name="adj6" fmla="val 129100"/>
              </a:avLst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행정지원 서비스</a:t>
              </a:r>
            </a:p>
          </p:txBody>
        </p:sp>
        <p:sp>
          <p:nvSpPr>
            <p:cNvPr id="31" name="설명선 2(강조선) 30"/>
            <p:cNvSpPr/>
            <p:nvPr/>
          </p:nvSpPr>
          <p:spPr>
            <a:xfrm>
              <a:off x="3747955" y="4156988"/>
              <a:ext cx="1632929" cy="194683"/>
            </a:xfrm>
            <a:prstGeom prst="accentCallout2">
              <a:avLst>
                <a:gd name="adj1" fmla="val 52168"/>
                <a:gd name="adj2" fmla="val 105637"/>
                <a:gd name="adj3" fmla="val -151844"/>
                <a:gd name="adj4" fmla="val 124304"/>
                <a:gd name="adj5" fmla="val -171975"/>
                <a:gd name="adj6" fmla="val 124109"/>
              </a:avLst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심리상담 프로그램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556359" y="1424464"/>
              <a:ext cx="7074476" cy="413077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900"/>
            </a:p>
          </p:txBody>
        </p:sp>
        <p:sp>
          <p:nvSpPr>
            <p:cNvPr id="35" name="설명선 2(강조선) 34"/>
            <p:cNvSpPr/>
            <p:nvPr/>
          </p:nvSpPr>
          <p:spPr>
            <a:xfrm>
              <a:off x="8026947" y="4192612"/>
              <a:ext cx="1371925" cy="194683"/>
            </a:xfrm>
            <a:prstGeom prst="accentCallout2">
              <a:avLst>
                <a:gd name="adj1" fmla="val 18750"/>
                <a:gd name="adj2" fmla="val -5478"/>
                <a:gd name="adj3" fmla="val 45493"/>
                <a:gd name="adj4" fmla="val -5968"/>
                <a:gd name="adj5" fmla="val 57038"/>
                <a:gd name="adj6" fmla="val -21379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창업 프로그램</a:t>
              </a:r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 flipV="1">
              <a:off x="1913641" y="1622069"/>
              <a:ext cx="0" cy="3631245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>
            <a:xfrm>
              <a:off x="1724779" y="898825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724779" y="5669346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687192" y="3089927"/>
              <a:ext cx="421758" cy="8221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/>
                <a:t>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족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도</a:t>
              </a:r>
            </a:p>
          </p:txBody>
        </p:sp>
        <p:cxnSp>
          <p:nvCxnSpPr>
            <p:cNvPr id="40" name="직선 화살표 연결선 39"/>
            <p:cNvCxnSpPr/>
            <p:nvPr/>
          </p:nvCxnSpPr>
          <p:spPr>
            <a:xfrm>
              <a:off x="2974508" y="6549650"/>
              <a:ext cx="6288691" cy="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9613036" y="6396769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2200112" y="6395653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365180" y="6397204"/>
              <a:ext cx="1456872" cy="3523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표준편차</a:t>
              </a:r>
            </a:p>
          </p:txBody>
        </p:sp>
        <p:sp>
          <p:nvSpPr>
            <p:cNvPr id="32" name="설명선 2(강조선) 31"/>
            <p:cNvSpPr/>
            <p:nvPr/>
          </p:nvSpPr>
          <p:spPr>
            <a:xfrm>
              <a:off x="7902880" y="5037630"/>
              <a:ext cx="810030" cy="205518"/>
            </a:xfrm>
            <a:prstGeom prst="accentCallout2">
              <a:avLst>
                <a:gd name="adj1" fmla="val 42059"/>
                <a:gd name="adj2" fmla="val -4750"/>
                <a:gd name="adj3" fmla="val 58531"/>
                <a:gd name="adj4" fmla="val -32918"/>
                <a:gd name="adj5" fmla="val 55139"/>
                <a:gd name="adj6" fmla="val -32261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>
                  <a:solidFill>
                    <a:schemeClr val="bg1"/>
                  </a:solidFill>
                </a:rPr>
                <a:t>스쿨버스</a:t>
              </a:r>
            </a:p>
          </p:txBody>
        </p:sp>
        <p:sp>
          <p:nvSpPr>
            <p:cNvPr id="50" name="설명선 2(강조선) 49"/>
            <p:cNvSpPr/>
            <p:nvPr/>
          </p:nvSpPr>
          <p:spPr>
            <a:xfrm>
              <a:off x="7892181" y="3934571"/>
              <a:ext cx="994854" cy="205518"/>
            </a:xfrm>
            <a:prstGeom prst="accentCallout2">
              <a:avLst>
                <a:gd name="adj1" fmla="val 42059"/>
                <a:gd name="adj2" fmla="val -4750"/>
                <a:gd name="adj3" fmla="val 58531"/>
                <a:gd name="adj4" fmla="val -32918"/>
                <a:gd name="adj5" fmla="val 55139"/>
                <a:gd name="adj6" fmla="val -32261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 err="1">
                  <a:solidFill>
                    <a:schemeClr val="bg1"/>
                  </a:solidFill>
                </a:rPr>
                <a:t>실험실습실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54" name="설명선 2(강조선) 53"/>
            <p:cNvSpPr/>
            <p:nvPr/>
          </p:nvSpPr>
          <p:spPr>
            <a:xfrm>
              <a:off x="7332120" y="4512223"/>
              <a:ext cx="810030" cy="205518"/>
            </a:xfrm>
            <a:prstGeom prst="accentCallout2">
              <a:avLst>
                <a:gd name="adj1" fmla="val 42059"/>
                <a:gd name="adj2" fmla="val -4750"/>
                <a:gd name="adj3" fmla="val 58531"/>
                <a:gd name="adj4" fmla="val -32918"/>
                <a:gd name="adj5" fmla="val 55139"/>
                <a:gd name="adj6" fmla="val -32261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>
                  <a:solidFill>
                    <a:schemeClr val="bg1"/>
                  </a:solidFill>
                </a:rPr>
                <a:t>강의실</a:t>
              </a:r>
            </a:p>
          </p:txBody>
        </p:sp>
        <p:sp>
          <p:nvSpPr>
            <p:cNvPr id="55" name="설명선 2(강조선) 54"/>
            <p:cNvSpPr/>
            <p:nvPr/>
          </p:nvSpPr>
          <p:spPr>
            <a:xfrm>
              <a:off x="7330188" y="4771803"/>
              <a:ext cx="1371925" cy="194683"/>
            </a:xfrm>
            <a:prstGeom prst="accentCallout2">
              <a:avLst>
                <a:gd name="adj1" fmla="val 18750"/>
                <a:gd name="adj2" fmla="val -5478"/>
                <a:gd name="adj3" fmla="val 45493"/>
                <a:gd name="adj4" fmla="val -5968"/>
                <a:gd name="adj5" fmla="val 1024"/>
                <a:gd name="adj6" fmla="val -26136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교내 편의시설</a:t>
              </a:r>
            </a:p>
          </p:txBody>
        </p:sp>
        <p:sp>
          <p:nvSpPr>
            <p:cNvPr id="56" name="설명선 2(강조선) 55"/>
            <p:cNvSpPr/>
            <p:nvPr/>
          </p:nvSpPr>
          <p:spPr>
            <a:xfrm>
              <a:off x="6674345" y="3504232"/>
              <a:ext cx="994854" cy="205518"/>
            </a:xfrm>
            <a:prstGeom prst="accentCallout2">
              <a:avLst>
                <a:gd name="adj1" fmla="val 42059"/>
                <a:gd name="adj2" fmla="val -4750"/>
                <a:gd name="adj3" fmla="val 32000"/>
                <a:gd name="adj4" fmla="val -30533"/>
                <a:gd name="adj5" fmla="val 10921"/>
                <a:gd name="adj6" fmla="val -33454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 err="1">
                  <a:solidFill>
                    <a:schemeClr val="bg1"/>
                  </a:solidFill>
                </a:rPr>
                <a:t>통합행정실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57" name="설명선 2(강조선) 56"/>
            <p:cNvSpPr/>
            <p:nvPr/>
          </p:nvSpPr>
          <p:spPr>
            <a:xfrm>
              <a:off x="6722449" y="3738194"/>
              <a:ext cx="1371925" cy="194683"/>
            </a:xfrm>
            <a:prstGeom prst="accentCallout2">
              <a:avLst>
                <a:gd name="adj1" fmla="val 18750"/>
                <a:gd name="adj2" fmla="val -5478"/>
                <a:gd name="adj3" fmla="val 45493"/>
                <a:gd name="adj4" fmla="val -5968"/>
                <a:gd name="adj5" fmla="val 57038"/>
                <a:gd name="adj6" fmla="val -21379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교양 교육과정</a:t>
              </a:r>
            </a:p>
          </p:txBody>
        </p:sp>
        <p:sp>
          <p:nvSpPr>
            <p:cNvPr id="58" name="설명선 2(강조선) 57"/>
            <p:cNvSpPr/>
            <p:nvPr/>
          </p:nvSpPr>
          <p:spPr>
            <a:xfrm>
              <a:off x="6552748" y="4057071"/>
              <a:ext cx="810030" cy="205518"/>
            </a:xfrm>
            <a:prstGeom prst="accentCallout2">
              <a:avLst>
                <a:gd name="adj1" fmla="val 42059"/>
                <a:gd name="adj2" fmla="val -4750"/>
                <a:gd name="adj3" fmla="val -44644"/>
                <a:gd name="adj4" fmla="val -14607"/>
                <a:gd name="adj5" fmla="val -74567"/>
                <a:gd name="adj6" fmla="val -39585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>
                  <a:solidFill>
                    <a:schemeClr val="bg1"/>
                  </a:solidFill>
                </a:rPr>
                <a:t>장학금</a:t>
              </a:r>
            </a:p>
          </p:txBody>
        </p:sp>
        <p:sp>
          <p:nvSpPr>
            <p:cNvPr id="59" name="설명선 2(강조선) 58"/>
            <p:cNvSpPr/>
            <p:nvPr/>
          </p:nvSpPr>
          <p:spPr>
            <a:xfrm>
              <a:off x="6333499" y="4293487"/>
              <a:ext cx="1247204" cy="194683"/>
            </a:xfrm>
            <a:prstGeom prst="accentCallout2">
              <a:avLst>
                <a:gd name="adj1" fmla="val 24973"/>
                <a:gd name="adj2" fmla="val -2623"/>
                <a:gd name="adj3" fmla="val -47864"/>
                <a:gd name="adj4" fmla="val -9298"/>
                <a:gd name="adj5" fmla="val -111005"/>
                <a:gd name="adj6" fmla="val -8059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>
                  <a:solidFill>
                    <a:schemeClr val="bg1"/>
                  </a:solidFill>
                </a:rPr>
                <a:t>정보화 서비스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설명선 2(강조선) 59"/>
            <p:cNvSpPr/>
            <p:nvPr/>
          </p:nvSpPr>
          <p:spPr>
            <a:xfrm>
              <a:off x="6020885" y="5016314"/>
              <a:ext cx="1371925" cy="194683"/>
            </a:xfrm>
            <a:prstGeom prst="accentCallout2">
              <a:avLst>
                <a:gd name="adj1" fmla="val 37421"/>
                <a:gd name="adj2" fmla="val -2018"/>
                <a:gd name="adj3" fmla="val -50976"/>
                <a:gd name="adj4" fmla="val -11157"/>
                <a:gd name="adj5" fmla="val -294607"/>
                <a:gd name="adj6" fmla="val 8893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>
                  <a:solidFill>
                    <a:schemeClr val="bg1"/>
                  </a:solidFill>
                </a:rPr>
                <a:t>전반적 만족도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설명선 2(강조선) 46"/>
          <p:cNvSpPr/>
          <p:nvPr/>
        </p:nvSpPr>
        <p:spPr>
          <a:xfrm>
            <a:off x="3374224" y="3943798"/>
            <a:ext cx="969111" cy="153040"/>
          </a:xfrm>
          <a:prstGeom prst="accentCallout2">
            <a:avLst>
              <a:gd name="adj1" fmla="val 52168"/>
              <a:gd name="adj2" fmla="val 105637"/>
              <a:gd name="adj3" fmla="val -5584"/>
              <a:gd name="adj4" fmla="val 123941"/>
              <a:gd name="adj5" fmla="val -7043"/>
              <a:gd name="adj6" fmla="val 125103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대학혁신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36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307042" cy="369332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5. </a:t>
            </a:r>
            <a:r>
              <a:rPr lang="ko-KR" altLang="en-US" dirty="0">
                <a:latin typeface="+mn-ea"/>
                <a:ea typeface="+mn-ea"/>
              </a:rPr>
              <a:t>과학기술융합대학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82935"/>
              </p:ext>
            </p:extLst>
          </p:nvPr>
        </p:nvGraphicFramePr>
        <p:xfrm>
          <a:off x="560192" y="1647236"/>
          <a:ext cx="4284861" cy="46260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617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980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학과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대학에 대한 소속감을 느낀다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447961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다시 대학을 진학해도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대학을 선택할 것이다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625134"/>
                  </a:ext>
                </a:extLst>
              </a:tr>
              <a:tr h="299808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미래 지향적 소양 기반으로 교양교육과정 체계를 혁신하고자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디지털 미래인재 양성을 위하여 첨단 강의실을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체계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학생자문단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S-CESA, 3X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융합인증제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역량기반 교육과정 내실을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혁신적 학사 구조조정 및 교육과정 고도화를 통해 현장 중심 전공 능력 향상을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비대면 및 글로벌 플랫폼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(SOUP)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통해 글로벌 교육 실현을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 지역 문제 해결 프로젝트 운영을 통해 전공 연계 문제해결 역량 강화를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역량기반 학습지원 체계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역량진단도구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환류체계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미래형 창의융합 인재 양성에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학생성장을 위하여 교수역량 강화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3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Edu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-tech)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노력하고 있다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학생중심 대학혁신을 위하여 디지털 학습환경을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사이버캠퍼스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진로역량강화를 위하여 메타버스 진로캠프를 운영하고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9711"/>
              </p:ext>
            </p:extLst>
          </p:nvPr>
        </p:nvGraphicFramePr>
        <p:xfrm>
          <a:off x="5024292" y="1631845"/>
          <a:ext cx="4284861" cy="464275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569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 맞춤형 진로상담 체계 강화를 위하여 위촉진로상담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교수제를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강화하고자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신한 또래 상담자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(Gatekeeper)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양성을 통하여 고위험군 학생 관리 체계를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변화하는 시대에 맞춰 학생의 역량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브랜드 평판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‘대학기본역량진단 일반재정지원대학’ 선정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5575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우수한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대학평가를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바탕으로 대학교육을 혁신하고자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대학기본역량진단 통과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국제표준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ISO21001(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교육기관경영시스템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 북부 내 대학교 최초 인증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전공 특성에 부합하는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향상을 위한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학년별로 체계적으로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강의 목적과 내용에 맞는 방법으로 수업한다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학생들의 수준을 고려하여 수업한다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9431601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과제 및 발표에 대한 피드백이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수업은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명확히 제시되어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전공수업을 통해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전반적으로 향상되었다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0695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307042" cy="369332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5. </a:t>
            </a:r>
            <a:r>
              <a:rPr lang="ko-KR" altLang="en-US" dirty="0">
                <a:latin typeface="+mn-ea"/>
                <a:ea typeface="+mn-ea"/>
              </a:rPr>
              <a:t>과학기술융합대학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188174"/>
              </p:ext>
            </p:extLst>
          </p:nvPr>
        </p:nvGraphicFramePr>
        <p:xfrm>
          <a:off x="560192" y="1631844"/>
          <a:ext cx="4284861" cy="461659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8571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교양</a:t>
                      </a:r>
                      <a:r>
                        <a:rPr lang="en-US" altLang="ko-KR" sz="1000" b="1" u="none" strike="noStrike" baseline="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교과목은 내가 원하는 교과목들로 다양하게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교육과정은 폭 넓은 지식 습득에 도움이 되는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교육과정은 교양 기초 역량 향상을 위한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4479615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강의 목적과 내용에 맞는 방법으로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541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학생의 수준을 고려하여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과제 및 발표에 대한 피드백이 적절하다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교양은 </a:t>
                      </a:r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핵심역량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봉사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도전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명확히 제시되어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교양수업을 통해 핵심역량이 전반적으로 함양되었다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25413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원하는 시간에 지도교수님과 상담이 가능하다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08097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지도교수님과의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상담은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도움이 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7465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관심을 가지고 지도해 주신다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40622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다양한 외국어교육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일본어 등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445230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대학의 외국어교육을 통해 실제적으로 어학능력이 향상되었다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2605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266122"/>
              </p:ext>
            </p:extLst>
          </p:nvPr>
        </p:nvGraphicFramePr>
        <p:xfrm>
          <a:off x="5024292" y="1631844"/>
          <a:ext cx="4284861" cy="459089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5634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5582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일정에 맞게 업로드 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전반적으로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수업의 출석 인정 수강 기간은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교수학습센터에서 시행한 프로그램을 통해서 학습능력이 실제적으로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교수학습센터는 학습능력 향상에 도움이 되는 다양한 프로그램을 제공한다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프로그램은 나의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글로벌역량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향상에 실제적으로 도움이 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0695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다양한 국제교류 프로그램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인턴십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교환학생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어학연수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980589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현장실습을 통해 실제적으로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실무역량이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41546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현장실습은 학과별 특성을 고려하여 진행된다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71489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</a:t>
                      </a:r>
                      <a:r>
                        <a:rPr lang="ko-KR" alt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대학이 제공하는 취업 프로그램은 나의 취업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19460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취업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486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대학이 제공하는 창업 관련 프로그램은 나의 창업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8144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창업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6438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진로 결정에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진로상담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5041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307042" cy="369332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5. </a:t>
            </a:r>
            <a:r>
              <a:rPr lang="ko-KR" altLang="en-US" dirty="0">
                <a:latin typeface="+mn-ea"/>
                <a:ea typeface="+mn-ea"/>
              </a:rPr>
              <a:t>과학기술융합대학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192" y="1341663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436419"/>
              </p:ext>
            </p:extLst>
          </p:nvPr>
        </p:nvGraphicFramePr>
        <p:xfrm>
          <a:off x="596711" y="1700808"/>
          <a:ext cx="4284861" cy="454329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5311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01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심리적 안정에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7654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심리상담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1591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5862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실험도구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16644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첨단강의실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65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장비 및 기자재는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1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27654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61.8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159102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도서관의 학습 공간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0695"/>
                  </a:ext>
                </a:extLst>
              </a:tr>
              <a:tr h="2765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도서관은 학생이 필요한 도서 및 자료를 충분하게 구비하고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148109"/>
                  </a:ext>
                </a:extLst>
              </a:tr>
              <a:tr h="1591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 검색 및 대출 시스템 이용은 편리하다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980589"/>
                  </a:ext>
                </a:extLst>
              </a:tr>
              <a:tr h="1591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제도에 대한 안내는 잘 이루어지고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15464"/>
                  </a:ext>
                </a:extLst>
              </a:tr>
              <a:tr h="1591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지급기준은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공정하다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714895"/>
                  </a:ext>
                </a:extLst>
              </a:tr>
              <a:tr h="1591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휴식 공간은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194604"/>
                  </a:ext>
                </a:extLst>
              </a:tr>
              <a:tr h="1591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체육 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59.2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48625"/>
                  </a:ext>
                </a:extLst>
              </a:tr>
              <a:tr h="1591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내 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무선 인터넷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속도 및 품질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981448"/>
                  </a:ext>
                </a:extLst>
              </a:tr>
              <a:tr h="1591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홈페이지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접근성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콘텐츠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64387"/>
                  </a:ext>
                </a:extLst>
              </a:tr>
              <a:tr h="15910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6544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담당 직원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조교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73702"/>
                  </a:ext>
                </a:extLst>
              </a:tr>
              <a:tr h="27654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행정서비스는 비대면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전화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으로도 편리하게 제공된다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27161"/>
                  </a:ext>
                </a:extLst>
              </a:tr>
              <a:tr h="15910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 운행 제도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횟수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57.9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84844"/>
                  </a:ext>
                </a:extLst>
              </a:tr>
              <a:tr h="15910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기숙사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0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5017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2076209" cy="369332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6. </a:t>
            </a:r>
            <a:r>
              <a:rPr lang="ko-KR" altLang="en-US" dirty="0">
                <a:latin typeface="+mn-ea"/>
                <a:ea typeface="+mn-ea"/>
              </a:rPr>
              <a:t>디자인예술대학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요인별</a:t>
            </a:r>
            <a:r>
              <a:rPr lang="ko-KR" altLang="en-US" dirty="0"/>
              <a:t> </a:t>
            </a:r>
            <a:r>
              <a:rPr lang="en-US" altLang="ko-KR" dirty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9586" y="1322952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671437"/>
              </p:ext>
            </p:extLst>
          </p:nvPr>
        </p:nvGraphicFramePr>
        <p:xfrm>
          <a:off x="5019587" y="1647239"/>
          <a:ext cx="4320001" cy="466147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73726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  <a:gridCol w="1002210">
                  <a:extLst>
                    <a:ext uri="{9D8B030D-6E8A-4147-A177-3AD203B41FA5}">
                      <a16:colId xmlns:a16="http://schemas.microsoft.com/office/drawing/2014/main" val="2335151070"/>
                    </a:ext>
                  </a:extLst>
                </a:gridCol>
              </a:tblGrid>
              <a:tr h="273717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err="1">
                          <a:effectLst/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취업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1129343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22335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66617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007879"/>
                  </a:ext>
                </a:extLst>
              </a:tr>
              <a:tr h="292517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교육환경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59.8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7169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969438"/>
                  </a:ext>
                </a:extLst>
              </a:tr>
              <a:tr h="292517">
                <a:tc rowSpan="7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637595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13402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27608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32920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26.7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73544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995491"/>
              </p:ext>
            </p:extLst>
          </p:nvPr>
        </p:nvGraphicFramePr>
        <p:xfrm>
          <a:off x="560192" y="1647235"/>
          <a:ext cx="4320001" cy="467237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625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  <a:gridCol w="1007311">
                  <a:extLst>
                    <a:ext uri="{9D8B030D-6E8A-4147-A177-3AD203B41FA5}">
                      <a16:colId xmlns:a16="http://schemas.microsoft.com/office/drawing/2014/main" val="2335151070"/>
                    </a:ext>
                  </a:extLst>
                </a:gridCol>
              </a:tblGrid>
              <a:tr h="272291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9333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29333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431601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176618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048288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1243030"/>
                  </a:ext>
                </a:extLst>
              </a:tr>
              <a:tr h="29333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학습지원</a:t>
                      </a:r>
                    </a:p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149064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87.3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037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390" y="1339070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4"/>
            <a:ext cx="7271192" cy="4857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최우선 개선 영역으로 대학인식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교양교육과정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실험실습실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첨단강의실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강의실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</a:p>
          <a:p>
            <a:pPr algn="ctr">
              <a:lnSpc>
                <a:spcPct val="11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장학금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교내 편의시설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err="1">
                <a:solidFill>
                  <a:schemeClr val="tx1"/>
                </a:solidFill>
                <a:latin typeface="+mn-ea"/>
              </a:rPr>
              <a:t>통합행정실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스쿨버스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생활관이 나타남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85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473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3. </a:t>
            </a:r>
            <a:r>
              <a:rPr lang="ko-KR" altLang="en-US" dirty="0">
                <a:latin typeface="+mj-ea"/>
                <a:ea typeface="+mj-ea"/>
              </a:rPr>
              <a:t>수행 절차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-</a:t>
            </a:r>
            <a:fld id="{D1E91C36-28B7-495F-BC82-F90B359F408A}" type="slidenum">
              <a:rPr lang="ko-KR" altLang="en-US" smtClean="0"/>
              <a:pPr/>
              <a:t>5</a:t>
            </a:fld>
            <a:r>
              <a:rPr lang="en-US" altLang="ko-KR" dirty="0"/>
              <a:t>-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557958" y="823262"/>
            <a:ext cx="8859838" cy="772471"/>
          </a:xfrm>
          <a:prstGeom prst="roundRect">
            <a:avLst>
              <a:gd name="adj" fmla="val 7143"/>
            </a:avLst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en-US" altLang="ko-KR" sz="1400" b="1" dirty="0">
              <a:latin typeface="+mn-ea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ko-KR" altLang="en-US" sz="1400" b="1" dirty="0">
                <a:latin typeface="+mn-ea"/>
                <a:cs typeface="Times New Roman" pitchFamily="18" charset="0"/>
              </a:rPr>
              <a:t>문항 개발 후 설문 조사 및 분석을 실시하여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영역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,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요인 별 교육 수요자 만족도 결과 도출 및 환류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523876" y="1880872"/>
            <a:ext cx="8856000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latin typeface="+mn-ea"/>
              </a:rPr>
              <a:t>재학생 만족도 조사 수행 구조</a:t>
            </a:r>
          </a:p>
        </p:txBody>
      </p:sp>
      <p:sp>
        <p:nvSpPr>
          <p:cNvPr id="60" name="AutoShape 69"/>
          <p:cNvSpPr>
            <a:spLocks noChangeArrowheads="1"/>
          </p:cNvSpPr>
          <p:nvPr/>
        </p:nvSpPr>
        <p:spPr bwMode="auto">
          <a:xfrm>
            <a:off x="768194" y="3650296"/>
            <a:ext cx="1940110" cy="570275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fontAlgn="ctr" latinLnBrk="0">
              <a:spcBef>
                <a:spcPct val="50000"/>
              </a:spcBef>
              <a:defRPr/>
            </a:pP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체계 및 설문 문항 설계</a:t>
            </a:r>
            <a:endParaRPr lang="en-US" altLang="ko-KR" sz="1200" b="1" dirty="0">
              <a:solidFill>
                <a:prstClr val="black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668525" y="4229294"/>
            <a:ext cx="1940110" cy="1687495"/>
          </a:xfrm>
          <a:prstGeom prst="rect">
            <a:avLst/>
          </a:prstGeom>
          <a:noFill/>
          <a:ln>
            <a:noFill/>
          </a:ln>
        </p:spPr>
        <p:txBody>
          <a:bodyPr wrap="square" lIns="36000" tIns="108000" rIns="36000" bIns="36000" anchor="t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교육 수요자 만족도 목표 설정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영역 설계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문항 설계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데이터 코딩 및 통계 분석 설계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2859884" y="3642432"/>
            <a:ext cx="1977605" cy="1120674"/>
            <a:chOff x="3325208" y="3440966"/>
            <a:chExt cx="3317783" cy="1120674"/>
          </a:xfrm>
        </p:grpSpPr>
        <p:sp>
          <p:nvSpPr>
            <p:cNvPr id="64" name="AutoShape 69"/>
            <p:cNvSpPr>
              <a:spLocks noChangeArrowheads="1"/>
            </p:cNvSpPr>
            <p:nvPr/>
          </p:nvSpPr>
          <p:spPr bwMode="auto">
            <a:xfrm>
              <a:off x="3402991" y="3440966"/>
              <a:ext cx="3240000" cy="571994"/>
            </a:xfrm>
            <a:prstGeom prst="roundRect">
              <a:avLst/>
            </a:prstGeom>
            <a:solidFill>
              <a:srgbClr val="D6D5EF"/>
            </a:soli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2" fontAlgn="ctr" latinLnBrk="0">
                <a:spcBef>
                  <a:spcPct val="50000"/>
                </a:spcBef>
                <a:defRPr/>
              </a:pPr>
              <a:r>
                <a:rPr lang="ko-KR" altLang="en-US" sz="1200" b="1" dirty="0">
                  <a:solidFill>
                    <a:prstClr val="black"/>
                  </a:solidFill>
                  <a:latin typeface="맑은 고딕" pitchFamily="50" charset="-127"/>
                  <a:ea typeface="맑은 고딕" panose="020B0503020000020004" pitchFamily="50" charset="-127"/>
                </a:rPr>
                <a:t>설문 조사 및 분석 실시</a:t>
              </a:r>
              <a:endParaRPr lang="en-US" altLang="ko-KR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5" name="Text Box 59"/>
            <p:cNvSpPr txBox="1">
              <a:spLocks noChangeArrowheads="1"/>
            </p:cNvSpPr>
            <p:nvPr/>
          </p:nvSpPr>
          <p:spPr bwMode="auto">
            <a:xfrm>
              <a:off x="3325208" y="4077321"/>
              <a:ext cx="3240001" cy="4843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108000" rIns="36000" bIns="36000" anchor="t" anchorCtr="0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59" indent="-93659" defTabSz="914362" latinLnBrk="0">
                <a:lnSpc>
                  <a:spcPct val="150000"/>
                </a:lnSpc>
                <a:buFontTx/>
                <a:buChar char="•"/>
                <a:defRPr/>
              </a:pPr>
              <a: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설문지 유효성 검사</a:t>
              </a:r>
              <a:endPara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  <a:p>
              <a:pPr marL="93659" indent="-93659" defTabSz="914362" latinLnBrk="0">
                <a:lnSpc>
                  <a:spcPct val="150000"/>
                </a:lnSpc>
                <a:buFontTx/>
                <a:buChar char="•"/>
                <a:defRPr/>
              </a:pPr>
              <a: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설문조사 실시 및 자료 수집</a:t>
              </a:r>
              <a:endPara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  <a:p>
              <a:pPr marL="93659" indent="-93659" defTabSz="914362" latinLnBrk="0">
                <a:lnSpc>
                  <a:spcPct val="150000"/>
                </a:lnSpc>
                <a:buFontTx/>
                <a:buChar char="•"/>
                <a:defRPr/>
              </a:pPr>
              <a:r>
                <a:rPr lang="ko-KR" altLang="en-US" sz="1000" dirty="0" err="1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설문분석</a:t>
              </a:r>
              <a: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 실시</a:t>
              </a:r>
              <a:endPara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sp>
        <p:nvSpPr>
          <p:cNvPr id="68" name="AutoShape 69"/>
          <p:cNvSpPr>
            <a:spLocks noChangeArrowheads="1"/>
          </p:cNvSpPr>
          <p:nvPr/>
        </p:nvSpPr>
        <p:spPr bwMode="auto">
          <a:xfrm>
            <a:off x="5038030" y="3636156"/>
            <a:ext cx="1976433" cy="571994"/>
          </a:xfrm>
          <a:prstGeom prst="roundRect">
            <a:avLst/>
          </a:prstGeom>
          <a:solidFill>
            <a:srgbClr val="D1DCE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fontAlgn="ctr" latinLnBrk="0">
              <a:spcBef>
                <a:spcPct val="50000"/>
              </a:spcBef>
              <a:defRPr/>
            </a:pP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결과 도출</a:t>
            </a: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044505" y="4316990"/>
            <a:ext cx="2160001" cy="138075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재학생 만족도 확인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영역 및</a:t>
            </a:r>
            <a:r>
              <a: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000" dirty="0" err="1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요인별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 만족도 값 도출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문제점 및 개선 요인 도출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만족도 제고 방안 도출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보고서 작성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83065" y="2640193"/>
            <a:ext cx="8796811" cy="649549"/>
            <a:chOff x="557958" y="2368417"/>
            <a:chExt cx="8796811" cy="951006"/>
          </a:xfrm>
        </p:grpSpPr>
        <p:sp>
          <p:nvSpPr>
            <p:cNvPr id="7" name="자유형 6"/>
            <p:cNvSpPr/>
            <p:nvPr/>
          </p:nvSpPr>
          <p:spPr>
            <a:xfrm>
              <a:off x="557958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900" dirty="0"/>
                <a:t>Plan</a:t>
              </a:r>
              <a:endParaRPr lang="ko-KR" altLang="en-US" sz="3900" dirty="0"/>
            </a:p>
          </p:txBody>
        </p:sp>
        <p:sp>
          <p:nvSpPr>
            <p:cNvPr id="8" name="자유형 7"/>
            <p:cNvSpPr/>
            <p:nvPr/>
          </p:nvSpPr>
          <p:spPr>
            <a:xfrm>
              <a:off x="2697723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88257"/>
                <a:satOff val="8966"/>
                <a:lumOff val="719"/>
                <a:alphaOff val="0"/>
              </a:schemeClr>
            </a:fillRef>
            <a:effectRef idx="3">
              <a:schemeClr val="accent2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900" dirty="0"/>
                <a:t>Do</a:t>
              </a:r>
              <a:endParaRPr lang="ko-KR" altLang="en-US" sz="3900" dirty="0"/>
            </a:p>
          </p:txBody>
        </p:sp>
        <p:sp>
          <p:nvSpPr>
            <p:cNvPr id="9" name="자유형 8"/>
            <p:cNvSpPr/>
            <p:nvPr/>
          </p:nvSpPr>
          <p:spPr>
            <a:xfrm>
              <a:off x="4837488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976513"/>
                <a:satOff val="17933"/>
                <a:lumOff val="1437"/>
                <a:alphaOff val="0"/>
              </a:schemeClr>
            </a:fillRef>
            <a:effectRef idx="3">
              <a:schemeClr val="accent2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900" dirty="0"/>
                <a:t>Check</a:t>
              </a:r>
            </a:p>
          </p:txBody>
        </p:sp>
        <p:sp>
          <p:nvSpPr>
            <p:cNvPr id="10" name="자유형 9"/>
            <p:cNvSpPr/>
            <p:nvPr/>
          </p:nvSpPr>
          <p:spPr>
            <a:xfrm>
              <a:off x="6977253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2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900" dirty="0"/>
                <a:t>Act</a:t>
              </a:r>
            </a:p>
          </p:txBody>
        </p:sp>
      </p:grpSp>
      <p:sp>
        <p:nvSpPr>
          <p:cNvPr id="29" name="AutoShape 69"/>
          <p:cNvSpPr>
            <a:spLocks noChangeArrowheads="1"/>
          </p:cNvSpPr>
          <p:nvPr/>
        </p:nvSpPr>
        <p:spPr bwMode="auto">
          <a:xfrm>
            <a:off x="7207187" y="3635029"/>
            <a:ext cx="1976433" cy="571994"/>
          </a:xfrm>
          <a:prstGeom prst="roundRect">
            <a:avLst/>
          </a:prstGeom>
          <a:solidFill>
            <a:srgbClr val="B4DEEA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fontAlgn="ctr" latinLnBrk="0">
              <a:spcBef>
                <a:spcPct val="50000"/>
              </a:spcBef>
              <a:defRPr/>
            </a:pP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결과 환류</a:t>
            </a:r>
          </a:p>
        </p:txBody>
      </p:sp>
      <p:sp>
        <p:nvSpPr>
          <p:cNvPr id="30" name="Text Box 59"/>
          <p:cNvSpPr txBox="1">
            <a:spLocks noChangeArrowheads="1"/>
          </p:cNvSpPr>
          <p:nvPr/>
        </p:nvSpPr>
        <p:spPr bwMode="auto">
          <a:xfrm>
            <a:off x="7194769" y="4311150"/>
            <a:ext cx="2160001" cy="138075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조사 위원회 결과 공유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관련 부서에 결과 공유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위원 및 구성원의 의견 수렴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개선방안 이행 점검 실시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13" name="꺾인 연결선 12"/>
          <p:cNvCxnSpPr/>
          <p:nvPr/>
        </p:nvCxnSpPr>
        <p:spPr>
          <a:xfrm flipH="1">
            <a:off x="792134" y="3935434"/>
            <a:ext cx="8391486" cy="859"/>
          </a:xfrm>
          <a:prstGeom prst="bentConnector5">
            <a:avLst>
              <a:gd name="adj1" fmla="val -4048"/>
              <a:gd name="adj2" fmla="val 230404191"/>
              <a:gd name="adj3" fmla="val 102724"/>
            </a:avLst>
          </a:prstGeom>
          <a:ln w="38100" cmpd="sng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1085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2108269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6. </a:t>
            </a:r>
            <a:r>
              <a:rPr lang="ko-KR" altLang="en-US" dirty="0">
                <a:latin typeface="+mj-ea"/>
                <a:ea typeface="+mj-ea"/>
              </a:rPr>
              <a:t>디자인예술대학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 err="1"/>
              <a:t>요인별</a:t>
            </a:r>
            <a:r>
              <a:rPr lang="ko-KR" altLang="en-US" dirty="0"/>
              <a:t> </a:t>
            </a:r>
            <a:r>
              <a:rPr lang="en-US" altLang="ko-KR" dirty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59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9207" y="1315504"/>
            <a:ext cx="4320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[SSA</a:t>
            </a:r>
            <a:r>
              <a:rPr lang="ko-KR" altLang="en-US" sz="1400" b="1" dirty="0">
                <a:latin typeface="+mn-ea"/>
              </a:rPr>
              <a:t>결과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최우선 개선 영역의 문항들은 세부적으로 검토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393805" y="1511246"/>
            <a:ext cx="6700793" cy="4842814"/>
            <a:chOff x="1687192" y="589036"/>
            <a:chExt cx="8347601" cy="6160538"/>
          </a:xfrm>
        </p:grpSpPr>
        <p:graphicFrame>
          <p:nvGraphicFramePr>
            <p:cNvPr id="15" name="차트 14"/>
            <p:cNvGraphicFramePr/>
            <p:nvPr>
              <p:extLst>
                <p:ext uri="{D42A27DB-BD31-4B8C-83A1-F6EECF244321}">
                  <p14:modId xmlns:p14="http://schemas.microsoft.com/office/powerpoint/2010/main" val="873197750"/>
                </p:ext>
              </p:extLst>
            </p:nvPr>
          </p:nvGraphicFramePr>
          <p:xfrm>
            <a:off x="2401455" y="1226394"/>
            <a:ext cx="7389091" cy="4478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6" name="직선 연결선 15"/>
            <p:cNvCxnSpPr/>
            <p:nvPr/>
          </p:nvCxnSpPr>
          <p:spPr>
            <a:xfrm flipV="1">
              <a:off x="2536897" y="3457281"/>
              <a:ext cx="7113444" cy="2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H="1">
              <a:off x="6092487" y="1415835"/>
              <a:ext cx="3513" cy="4112880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" name="그룹 17"/>
            <p:cNvGrpSpPr/>
            <p:nvPr/>
          </p:nvGrpSpPr>
          <p:grpSpPr>
            <a:xfrm>
              <a:off x="2305962" y="589036"/>
              <a:ext cx="2306205" cy="216477"/>
              <a:chOff x="2181224" y="6138333"/>
              <a:chExt cx="2536826" cy="261938"/>
            </a:xfrm>
          </p:grpSpPr>
          <p:sp>
            <p:nvSpPr>
              <p:cNvPr id="19" name="평행 사변형 18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0" name="양쪽 모서리가 둥근 사각형 19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안정적 우수 영역</a:t>
                </a: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2305962" y="6058376"/>
              <a:ext cx="2306205" cy="216477"/>
              <a:chOff x="2181224" y="6138333"/>
              <a:chExt cx="2536826" cy="261938"/>
            </a:xfrm>
          </p:grpSpPr>
          <p:sp>
            <p:nvSpPr>
              <p:cNvPr id="22" name="평행 사변형 21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3" name="양쪽 모서리가 둥근 사각형 22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취약 영역</a:t>
                </a: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7658075" y="589036"/>
              <a:ext cx="2285369" cy="216477"/>
              <a:chOff x="1991419" y="6138333"/>
              <a:chExt cx="2513906" cy="261938"/>
            </a:xfrm>
          </p:grpSpPr>
          <p:sp>
            <p:nvSpPr>
              <p:cNvPr id="25" name="평행 사변형 24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6" name="양쪽 모서리가 둥근 사각형 25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불안한 우수 영역</a:t>
                </a: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7658075" y="6062943"/>
              <a:ext cx="2285369" cy="216477"/>
              <a:chOff x="1991419" y="6138333"/>
              <a:chExt cx="2513906" cy="261938"/>
            </a:xfrm>
          </p:grpSpPr>
          <p:sp>
            <p:nvSpPr>
              <p:cNvPr id="28" name="평행 사변형 27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9" name="양쪽 모서리가 둥근 사각형 28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/>
                  <a:t>최우선 개선 영역</a:t>
                </a:r>
                <a:endParaRPr lang="ko-KR" altLang="en-US" sz="1200" b="1" dirty="0"/>
              </a:p>
            </p:txBody>
          </p:sp>
        </p:grpSp>
        <p:sp>
          <p:nvSpPr>
            <p:cNvPr id="30" name="설명선 2(강조선) 29"/>
            <p:cNvSpPr/>
            <p:nvPr/>
          </p:nvSpPr>
          <p:spPr>
            <a:xfrm>
              <a:off x="4371860" y="4454254"/>
              <a:ext cx="1232813" cy="199265"/>
            </a:xfrm>
            <a:prstGeom prst="accentCallout2">
              <a:avLst>
                <a:gd name="adj1" fmla="val 29982"/>
                <a:gd name="adj2" fmla="val 102700"/>
                <a:gd name="adj3" fmla="val -177618"/>
                <a:gd name="adj4" fmla="val 124745"/>
                <a:gd name="adj5" fmla="val -197773"/>
                <a:gd name="adj6" fmla="val 127528"/>
              </a:avLst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>
                  <a:solidFill>
                    <a:schemeClr val="bg1"/>
                  </a:solidFill>
                </a:rPr>
                <a:t>전반적 만족도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설명선 2(강조선) 30"/>
            <p:cNvSpPr/>
            <p:nvPr/>
          </p:nvSpPr>
          <p:spPr>
            <a:xfrm>
              <a:off x="4703393" y="4128585"/>
              <a:ext cx="879484" cy="194683"/>
            </a:xfrm>
            <a:prstGeom prst="accentCallout2">
              <a:avLst>
                <a:gd name="adj1" fmla="val 52168"/>
                <a:gd name="adj2" fmla="val 105637"/>
                <a:gd name="adj3" fmla="val -93755"/>
                <a:gd name="adj4" fmla="val 135547"/>
                <a:gd name="adj5" fmla="val -100401"/>
                <a:gd name="adj6" fmla="val 137484"/>
              </a:avLst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>
                  <a:solidFill>
                    <a:schemeClr val="bg1"/>
                  </a:solidFill>
                </a:rPr>
                <a:t>대학혁신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556359" y="1424464"/>
              <a:ext cx="7074476" cy="413077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900"/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 flipV="1">
              <a:off x="1913641" y="1622069"/>
              <a:ext cx="0" cy="3631245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>
            <a:xfrm>
              <a:off x="1724779" y="898825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724779" y="5669346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687192" y="3089927"/>
              <a:ext cx="421758" cy="8221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/>
                <a:t>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족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도</a:t>
              </a:r>
            </a:p>
          </p:txBody>
        </p:sp>
        <p:cxnSp>
          <p:nvCxnSpPr>
            <p:cNvPr id="40" name="직선 화살표 연결선 39"/>
            <p:cNvCxnSpPr/>
            <p:nvPr/>
          </p:nvCxnSpPr>
          <p:spPr>
            <a:xfrm>
              <a:off x="2974508" y="6549650"/>
              <a:ext cx="6288691" cy="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9613035" y="6396769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2200113" y="6395653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365181" y="6397204"/>
              <a:ext cx="1456871" cy="3523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표준편차</a:t>
              </a:r>
            </a:p>
          </p:txBody>
        </p:sp>
        <p:sp>
          <p:nvSpPr>
            <p:cNvPr id="32" name="설명선 2(강조선) 31"/>
            <p:cNvSpPr/>
            <p:nvPr/>
          </p:nvSpPr>
          <p:spPr>
            <a:xfrm>
              <a:off x="7999429" y="3510101"/>
              <a:ext cx="1021273" cy="205518"/>
            </a:xfrm>
            <a:prstGeom prst="accentCallout2">
              <a:avLst>
                <a:gd name="adj1" fmla="val 42059"/>
                <a:gd name="adj2" fmla="val -4750"/>
                <a:gd name="adj3" fmla="val 58531"/>
                <a:gd name="adj4" fmla="val -32918"/>
                <a:gd name="adj5" fmla="val 55139"/>
                <a:gd name="adj6" fmla="val -32261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>
                  <a:solidFill>
                    <a:schemeClr val="bg1"/>
                  </a:solidFill>
                </a:rPr>
                <a:t>첨단 강의실</a:t>
              </a:r>
            </a:p>
          </p:txBody>
        </p:sp>
        <p:sp>
          <p:nvSpPr>
            <p:cNvPr id="54" name="설명선 2(강조선) 53"/>
            <p:cNvSpPr/>
            <p:nvPr/>
          </p:nvSpPr>
          <p:spPr>
            <a:xfrm>
              <a:off x="8025006" y="3799574"/>
              <a:ext cx="697543" cy="205518"/>
            </a:xfrm>
            <a:prstGeom prst="accentCallout2">
              <a:avLst>
                <a:gd name="adj1" fmla="val 42059"/>
                <a:gd name="adj2" fmla="val -4750"/>
                <a:gd name="adj3" fmla="val 58531"/>
                <a:gd name="adj4" fmla="val -32918"/>
                <a:gd name="adj5" fmla="val 55139"/>
                <a:gd name="adj6" fmla="val -32261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>
                  <a:solidFill>
                    <a:schemeClr val="bg1"/>
                  </a:solidFill>
                </a:rPr>
                <a:t>생활관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55" name="설명선 2(강조선) 54"/>
            <p:cNvSpPr/>
            <p:nvPr/>
          </p:nvSpPr>
          <p:spPr>
            <a:xfrm>
              <a:off x="6549865" y="3278140"/>
              <a:ext cx="1108210" cy="205518"/>
            </a:xfrm>
            <a:prstGeom prst="accentCallout2">
              <a:avLst>
                <a:gd name="adj1" fmla="val 42059"/>
                <a:gd name="adj2" fmla="val -4750"/>
                <a:gd name="adj3" fmla="val 58531"/>
                <a:gd name="adj4" fmla="val -32918"/>
                <a:gd name="adj5" fmla="val 217271"/>
                <a:gd name="adj6" fmla="val -32842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>
                  <a:solidFill>
                    <a:schemeClr val="bg1"/>
                  </a:solidFill>
                </a:rPr>
                <a:t>교양 교육과정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56" name="설명선 2(강조선) 55"/>
            <p:cNvSpPr/>
            <p:nvPr/>
          </p:nvSpPr>
          <p:spPr>
            <a:xfrm>
              <a:off x="6549867" y="3750250"/>
              <a:ext cx="1021273" cy="205518"/>
            </a:xfrm>
            <a:prstGeom prst="accentCallout2">
              <a:avLst>
                <a:gd name="adj1" fmla="val 42059"/>
                <a:gd name="adj2" fmla="val -4750"/>
                <a:gd name="adj3" fmla="val 23157"/>
                <a:gd name="adj4" fmla="val -18395"/>
                <a:gd name="adj5" fmla="val -42141"/>
                <a:gd name="adj6" fmla="val -10766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>
                  <a:solidFill>
                    <a:schemeClr val="bg1"/>
                  </a:solidFill>
                </a:rPr>
                <a:t>통합 행정실</a:t>
              </a:r>
            </a:p>
          </p:txBody>
        </p:sp>
        <p:sp>
          <p:nvSpPr>
            <p:cNvPr id="57" name="설명선 2(강조선) 56"/>
            <p:cNvSpPr/>
            <p:nvPr/>
          </p:nvSpPr>
          <p:spPr>
            <a:xfrm>
              <a:off x="6419851" y="4040712"/>
              <a:ext cx="1441924" cy="205518"/>
            </a:xfrm>
            <a:prstGeom prst="accentCallout2">
              <a:avLst>
                <a:gd name="adj1" fmla="val 42059"/>
                <a:gd name="adj2" fmla="val -4750"/>
                <a:gd name="adj3" fmla="val 40845"/>
                <a:gd name="adj4" fmla="val -11028"/>
                <a:gd name="adj5" fmla="val -95202"/>
                <a:gd name="adj6" fmla="val -17231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>
                  <a:solidFill>
                    <a:schemeClr val="bg1"/>
                  </a:solidFill>
                </a:rPr>
                <a:t>장학금 </a:t>
              </a:r>
              <a:r>
                <a:rPr lang="en-US" altLang="ko-KR" sz="1000" b="1" spc="-100" dirty="0">
                  <a:solidFill>
                    <a:schemeClr val="bg1"/>
                  </a:solidFill>
                </a:rPr>
                <a:t>&amp; </a:t>
              </a:r>
              <a:r>
                <a:rPr lang="ko-KR" altLang="en-US" sz="1000" b="1" spc="-100" dirty="0" err="1">
                  <a:solidFill>
                    <a:schemeClr val="bg1"/>
                  </a:solidFill>
                </a:rPr>
                <a:t>대학인식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58" name="설명선 2(강조선) 57"/>
            <p:cNvSpPr/>
            <p:nvPr/>
          </p:nvSpPr>
          <p:spPr>
            <a:xfrm>
              <a:off x="7060256" y="4252882"/>
              <a:ext cx="1124063" cy="205518"/>
            </a:xfrm>
            <a:prstGeom prst="accentCallout2">
              <a:avLst>
                <a:gd name="adj1" fmla="val 42059"/>
                <a:gd name="adj2" fmla="val -4750"/>
                <a:gd name="adj3" fmla="val 23157"/>
                <a:gd name="adj4" fmla="val -18395"/>
                <a:gd name="adj5" fmla="val 43347"/>
                <a:gd name="adj6" fmla="val -36101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>
                  <a:solidFill>
                    <a:schemeClr val="bg1"/>
                  </a:solidFill>
                </a:rPr>
                <a:t>교내 편의시설</a:t>
              </a:r>
            </a:p>
          </p:txBody>
        </p:sp>
        <p:sp>
          <p:nvSpPr>
            <p:cNvPr id="59" name="설명선 2(강조선) 58"/>
            <p:cNvSpPr/>
            <p:nvPr/>
          </p:nvSpPr>
          <p:spPr>
            <a:xfrm>
              <a:off x="7072123" y="4500788"/>
              <a:ext cx="1124063" cy="205518"/>
            </a:xfrm>
            <a:prstGeom prst="accentCallout2">
              <a:avLst>
                <a:gd name="adj1" fmla="val 42059"/>
                <a:gd name="adj2" fmla="val -4750"/>
                <a:gd name="adj3" fmla="val 23157"/>
                <a:gd name="adj4" fmla="val -18395"/>
                <a:gd name="adj5" fmla="val -6767"/>
                <a:gd name="adj6" fmla="val -22378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>
                  <a:solidFill>
                    <a:schemeClr val="bg1"/>
                  </a:solidFill>
                </a:rPr>
                <a:t>실험 실습실</a:t>
              </a:r>
            </a:p>
          </p:txBody>
        </p:sp>
        <p:sp>
          <p:nvSpPr>
            <p:cNvPr id="60" name="설명선 2(강조선) 59"/>
            <p:cNvSpPr/>
            <p:nvPr/>
          </p:nvSpPr>
          <p:spPr>
            <a:xfrm>
              <a:off x="7376975" y="4838714"/>
              <a:ext cx="844525" cy="205518"/>
            </a:xfrm>
            <a:prstGeom prst="accentCallout2">
              <a:avLst>
                <a:gd name="adj1" fmla="val 42059"/>
                <a:gd name="adj2" fmla="val -4750"/>
                <a:gd name="adj3" fmla="val 23157"/>
                <a:gd name="adj4" fmla="val -18395"/>
                <a:gd name="adj5" fmla="val -6767"/>
                <a:gd name="adj6" fmla="val -22378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>
                  <a:solidFill>
                    <a:schemeClr val="bg1"/>
                  </a:solidFill>
                </a:rPr>
                <a:t>스쿨버스</a:t>
              </a:r>
            </a:p>
          </p:txBody>
        </p:sp>
        <p:sp>
          <p:nvSpPr>
            <p:cNvPr id="61" name="설명선 2(강조선) 60"/>
            <p:cNvSpPr/>
            <p:nvPr/>
          </p:nvSpPr>
          <p:spPr>
            <a:xfrm>
              <a:off x="6365053" y="4838714"/>
              <a:ext cx="697955" cy="205518"/>
            </a:xfrm>
            <a:prstGeom prst="accentCallout2">
              <a:avLst>
                <a:gd name="adj1" fmla="val 42059"/>
                <a:gd name="adj2" fmla="val -4750"/>
                <a:gd name="adj3" fmla="val 23157"/>
                <a:gd name="adj4" fmla="val -18395"/>
                <a:gd name="adj5" fmla="val -6767"/>
                <a:gd name="adj6" fmla="val -22378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>
                  <a:solidFill>
                    <a:schemeClr val="bg1"/>
                  </a:solidFill>
                </a:rPr>
                <a:t>강의실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설명선 2(강조선) 46"/>
          <p:cNvSpPr/>
          <p:nvPr/>
        </p:nvSpPr>
        <p:spPr>
          <a:xfrm>
            <a:off x="3323467" y="4086578"/>
            <a:ext cx="1064779" cy="153040"/>
          </a:xfrm>
          <a:prstGeom prst="accentCallout2">
            <a:avLst>
              <a:gd name="adj1" fmla="val 52168"/>
              <a:gd name="adj2" fmla="val 105637"/>
              <a:gd name="adj3" fmla="val -1435"/>
              <a:gd name="adj4" fmla="val 129010"/>
              <a:gd name="adj5" fmla="val -12230"/>
              <a:gd name="adj6" fmla="val 131008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창업 프로그램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9" name="설명선 2(강조선) 48"/>
          <p:cNvSpPr/>
          <p:nvPr/>
        </p:nvSpPr>
        <p:spPr>
          <a:xfrm>
            <a:off x="3103320" y="3808498"/>
            <a:ext cx="1302110" cy="153040"/>
          </a:xfrm>
          <a:prstGeom prst="accentCallout2">
            <a:avLst>
              <a:gd name="adj1" fmla="val 52168"/>
              <a:gd name="adj2" fmla="val 105637"/>
              <a:gd name="adj3" fmla="val 50430"/>
              <a:gd name="adj4" fmla="val 119918"/>
              <a:gd name="adj5" fmla="val 44820"/>
              <a:gd name="adj6" fmla="val 133380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행정지원 서비스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0" name="설명선 2(강조선) 49"/>
          <p:cNvSpPr/>
          <p:nvPr/>
        </p:nvSpPr>
        <p:spPr>
          <a:xfrm>
            <a:off x="3530840" y="4762131"/>
            <a:ext cx="1025611" cy="156643"/>
          </a:xfrm>
          <a:prstGeom prst="accentCallout2">
            <a:avLst>
              <a:gd name="adj1" fmla="val 29982"/>
              <a:gd name="adj2" fmla="val 102700"/>
              <a:gd name="adj3" fmla="val -68165"/>
              <a:gd name="adj4" fmla="val 123784"/>
              <a:gd name="adj5" fmla="val -321414"/>
              <a:gd name="adj6" fmla="val 134086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정보화 서비스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136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76209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6. </a:t>
            </a:r>
            <a:r>
              <a:rPr lang="ko-KR" altLang="en-US" dirty="0">
                <a:latin typeface="+mj-ea"/>
                <a:ea typeface="+mj-ea"/>
              </a:rPr>
              <a:t>디자인예술대학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348352"/>
              </p:ext>
            </p:extLst>
          </p:nvPr>
        </p:nvGraphicFramePr>
        <p:xfrm>
          <a:off x="560192" y="1647236"/>
          <a:ext cx="4284861" cy="46260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617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980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학과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대학에 대한 소속감을 느낀다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447961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다시 대학을 진학해도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대학을 선택할 것이다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59.4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625134"/>
                  </a:ext>
                </a:extLst>
              </a:tr>
              <a:tr h="299808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미래 지향적 소양 기반으로 교양교육과정 체계를 혁신하고자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디지털 미래인재 양성을 위하여 첨단 강의실을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체계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학생자문단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S-CESA, 3X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융합인증제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역량기반 교육과정 내실을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혁신적 학사 구조조정 및 교육과정 고도화를 통해 현장 중심 전공 능력 향상을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비대면 및 글로벌 플랫폼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(SOUP)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통해 글로벌 교육 실현을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 지역 문제 해결 프로젝트 운영을 통해 전공 연계 문제해결 역량 강화를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역량기반 학습지원 체계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역량진단도구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환류체계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미래형 창의융합 인재 양성에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학생성장을 위하여 교수역량 강화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3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Edu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-tech)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노력하고 있다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학생중심 대학혁신을 위하여 디지털 학습환경을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사이버캠퍼스 고도화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진로역량강화를 위하여 메타버스 진로캠프를 운영하고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60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929590"/>
              </p:ext>
            </p:extLst>
          </p:nvPr>
        </p:nvGraphicFramePr>
        <p:xfrm>
          <a:off x="5024292" y="1631845"/>
          <a:ext cx="4284861" cy="464275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569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 맞춤형 진로상담 체계 강화를 위하여 위촉진로상담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교수제를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강화하고자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신한 또래 상담자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(Gatekeeper)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양성을 통하여 고위험군 학생 관리 체계를 구축하고자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변화하는 시대에 맞춰 학생의 역량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브랜드 평판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‘대학기본역량진단 일반재정지원대학’ 선정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5575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우수한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대학평가를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바탕으로 대학교육을 혁신하고자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대학기본역량진단 통과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국제표준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ISO21001(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교육기관경영시스템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 북부 내 대학교 최초 인증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전공 특성에 부합하는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향상을 위한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교육과정은 학년별로 체계적으로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강의 목적과 내용에 맞는 방법으로 수업한다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7941288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학생들의 수준을 고려하여 수업한다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9431601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교수님은 과제 및 발표에 대한 피드백이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19824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수업은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명확히 제시되어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전공수업을 통해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전반적으로 향상되었다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1951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76209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6. </a:t>
            </a:r>
            <a:r>
              <a:rPr lang="ko-KR" altLang="en-US" dirty="0">
                <a:latin typeface="+mj-ea"/>
                <a:ea typeface="+mj-ea"/>
              </a:rPr>
              <a:t>디자인예술대학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61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18491"/>
              </p:ext>
            </p:extLst>
          </p:nvPr>
        </p:nvGraphicFramePr>
        <p:xfrm>
          <a:off x="560192" y="1631844"/>
          <a:ext cx="4284861" cy="461659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8571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교양</a:t>
                      </a:r>
                      <a:r>
                        <a:rPr lang="en-US" altLang="ko-KR" sz="1000" b="1" u="none" strike="noStrike" baseline="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교과목은 내가 원하는 교과목들로 다양하게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교육과정은 폭 넓은 지식 습득에 도움이 되는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078322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교육과정은 교양 기초 역량 향상을 위한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4479615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강의 목적과 내용에 맞는 방법으로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417557"/>
                  </a:ext>
                </a:extLst>
              </a:tr>
              <a:tr h="2541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학생의 수준을 고려하여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교수님은 과제 및 발표에 대한 피드백이 적절하다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43997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교양은 </a:t>
                      </a:r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핵심역량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봉사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도전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명확히 제시되어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교양수업을 통해 핵심역량이 전반적으로 함양되었다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25413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원하는 시간에 지도교수님과 상담이 가능하다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08097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지도교수님과의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상담은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도움이 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7465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관심을 가지고 지도해 주신다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40622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다양한 외국어교육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일본어 등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445230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우리 대학의 외국어교육을 통해 실제적으로 어학능력이 향상되었다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2605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46923"/>
              </p:ext>
            </p:extLst>
          </p:nvPr>
        </p:nvGraphicFramePr>
        <p:xfrm>
          <a:off x="5024292" y="1631844"/>
          <a:ext cx="4284861" cy="459089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5634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95582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일정에 맞게 업로드 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전반적으로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수업의 출석 인정 수강 기간은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510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교수학습센터에서 시행한 프로그램을 통해서 학습능력이 실제적으로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교수학습센터는 학습능력 향상에 도움이 되는 다양한 프로그램을 제공한다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프로그램은 나의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글로벌역량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향상에 실제적으로 도움이 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0695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다양한 국제교류 프로그램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인턴십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교환학생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어학연수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980589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현장실습을 통해 실제적으로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실무역량이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1546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현장실습은 학과별 특성을 고려하여 진행된다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71489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</a:t>
                      </a:r>
                      <a:r>
                        <a:rPr lang="ko-KR" altLang="en-US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대학이 제공하는 취업 프로그램은 나의 취업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19460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취업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486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대학이 제공하는 창업 관련 프로그램은 나의 창업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98144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창업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6438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진로 결정에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진로상담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9420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76209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6. </a:t>
            </a:r>
            <a:r>
              <a:rPr lang="ko-KR" altLang="en-US" dirty="0">
                <a:latin typeface="+mj-ea"/>
                <a:ea typeface="+mj-ea"/>
              </a:rPr>
              <a:t>디자인예술대학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192" y="1341663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62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평균값이 가장 낮은 문항들은 우선적으로 개선 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733112"/>
              </p:ext>
            </p:extLst>
          </p:nvPr>
        </p:nvGraphicFramePr>
        <p:xfrm>
          <a:off x="596711" y="1700809"/>
          <a:ext cx="4284861" cy="453815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val="3899485399"/>
                    </a:ext>
                  </a:extLst>
                </a:gridCol>
              </a:tblGrid>
              <a:tr h="147168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val="3593310603"/>
                  </a:ext>
                </a:extLst>
              </a:tr>
              <a:tr h="26579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심리적 안정에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39578"/>
                  </a:ext>
                </a:extLst>
              </a:tr>
              <a:tr h="26579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대학은 심리상담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23805"/>
                  </a:ext>
                </a:extLst>
              </a:tr>
              <a:tr h="160164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732433"/>
                  </a:ext>
                </a:extLst>
              </a:tr>
              <a:tr h="26579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실험도구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953896"/>
                  </a:ext>
                </a:extLst>
              </a:tr>
              <a:tr h="16526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첨단강의실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357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장비 및 기자재는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164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676994"/>
                  </a:ext>
                </a:extLst>
              </a:tr>
              <a:tr h="26579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57.4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571757"/>
                  </a:ext>
                </a:extLst>
              </a:tr>
              <a:tr h="160164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도서관의 학습 공간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0695"/>
                  </a:ext>
                </a:extLst>
              </a:tr>
              <a:tr h="2657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도서관은 학생이 필요한 도서 및 자료를 충분하게 구비하고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148109"/>
                  </a:ext>
                </a:extLst>
              </a:tr>
              <a:tr h="16016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 검색 및 대출 시스템 이용은 편리하다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980589"/>
                  </a:ext>
                </a:extLst>
              </a:tr>
              <a:tr h="160164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제도에 대한 안내는 잘 이루어지고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15464"/>
                  </a:ext>
                </a:extLst>
              </a:tr>
              <a:tr h="16016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지급기준은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공정하다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714895"/>
                  </a:ext>
                </a:extLst>
              </a:tr>
              <a:tr h="160164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휴식 공간은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194604"/>
                  </a:ext>
                </a:extLst>
              </a:tr>
              <a:tr h="16016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체육 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48625"/>
                  </a:ext>
                </a:extLst>
              </a:tr>
              <a:tr h="160164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내 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무선 인터넷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속도 및 품질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981448"/>
                  </a:ext>
                </a:extLst>
              </a:tr>
              <a:tr h="16016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홈페이지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접근성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콘텐츠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64387"/>
                  </a:ext>
                </a:extLst>
              </a:tr>
              <a:tr h="16016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5795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담당 직원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조교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73702"/>
                  </a:ext>
                </a:extLst>
              </a:tr>
              <a:tr h="26579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행정서비스는 비대면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전화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으로도 편리하게 제공된다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27161"/>
                  </a:ext>
                </a:extLst>
              </a:tr>
              <a:tr h="16016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 운행 제도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횟수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584844"/>
                  </a:ext>
                </a:extLst>
              </a:tr>
              <a:tr h="16016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기숙사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26.7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0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0066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27263"/>
              </p:ext>
            </p:extLst>
          </p:nvPr>
        </p:nvGraphicFramePr>
        <p:xfrm>
          <a:off x="1820652" y="2420888"/>
          <a:ext cx="7560840" cy="97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827">
                  <a:extLst>
                    <a:ext uri="{9D8B030D-6E8A-4147-A177-3AD203B41FA5}">
                      <a16:colId xmlns:a16="http://schemas.microsoft.com/office/drawing/2014/main" val="3278973690"/>
                    </a:ext>
                  </a:extLst>
                </a:gridCol>
                <a:gridCol w="3231013">
                  <a:extLst>
                    <a:ext uri="{9D8B030D-6E8A-4147-A177-3AD203B41FA5}">
                      <a16:colId xmlns:a16="http://schemas.microsoft.com/office/drawing/2014/main" val="3380946058"/>
                    </a:ext>
                  </a:extLst>
                </a:gridCol>
              </a:tblGrid>
              <a:tr h="97210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Ⅳ. </a:t>
                      </a:r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결과 및 제언</a:t>
                      </a:r>
                      <a:endParaRPr lang="ko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spcAft>
                          <a:spcPts val="1200"/>
                        </a:spcAft>
                        <a:buNone/>
                      </a:pPr>
                      <a:r>
                        <a:rPr lang="ko-KR" altLang="en-US" sz="2000" dirty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</a:rPr>
                        <a:t>결과</a:t>
                      </a:r>
                      <a:endParaRPr lang="en-US" altLang="ko-KR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spcAft>
                          <a:spcPts val="1200"/>
                        </a:spcAft>
                        <a:buNone/>
                      </a:pPr>
                      <a:r>
                        <a:rPr lang="ko-KR" altLang="en-US" sz="2000" dirty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</a:rPr>
                        <a:t>제언</a:t>
                      </a:r>
                      <a:endParaRPr lang="en-US" altLang="ko-KR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3147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23629" y="981184"/>
            <a:ext cx="1980050" cy="1583720"/>
          </a:xfrm>
          <a:prstGeom prst="rect">
            <a:avLst/>
          </a:prstGeom>
          <a:solidFill>
            <a:srgbClr val="486FAA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재학생 종합 만족도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ts val="300"/>
              </a:spcBef>
            </a:pP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추이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749259" y="981184"/>
            <a:ext cx="6732621" cy="158372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재학생 종합 만족도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74.3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점으로 전년도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대비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0.4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점 상승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12568" y="2744924"/>
            <a:ext cx="1980050" cy="3425876"/>
          </a:xfrm>
          <a:prstGeom prst="rect">
            <a:avLst/>
          </a:prstGeom>
          <a:solidFill>
            <a:srgbClr val="486FAA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재학생 종합 만족도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2749258" y="2744924"/>
            <a:ext cx="6732621" cy="342587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영역별 만족도를 살펴본 결과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학습지원 만족도가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83.2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점으로 가장 높게 나타남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</a:t>
            </a: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영역별 만족도를 살펴본 결과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전반적 만족도가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67.7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점으로 가장 낮게 나타남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영역별 만족도를 살펴본 결과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전반적 만족도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대학혁신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대학인식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교육환경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학생지원 서비스 점수는 종합 만족도 점수보다 낮게 나타남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marL="179380" lvl="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SSA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결과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최우선 개선 영역으로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대한인식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교양 교육과정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실험실습실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강의실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장학금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교내 편의시설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정보화 서비스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통합행정실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스쿨버스가 나타남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marL="179380" lvl="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SSA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결과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취약 영역으로 전반적 만족도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대학혁신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행정지원 서비스가 나타남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81804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1. </a:t>
            </a:r>
            <a:r>
              <a:rPr lang="ko-KR" altLang="en-US" dirty="0">
                <a:latin typeface="+mn-ea"/>
                <a:ea typeface="+mn-ea"/>
              </a:rPr>
              <a:t>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65</a:t>
            </a:fld>
            <a:r>
              <a:rPr lang="en-US" altLang="ko-KR"/>
              <a:t>-</a:t>
            </a:r>
            <a:endParaRPr lang="ko-KR" altLang="en-US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945862"/>
              </p:ext>
            </p:extLst>
          </p:nvPr>
        </p:nvGraphicFramePr>
        <p:xfrm>
          <a:off x="597456" y="1080524"/>
          <a:ext cx="8858250" cy="227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7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8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FAA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사회과학대학</a:t>
                      </a: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4654">
                <a:tc gridSpan="2">
                  <a:txBody>
                    <a:bodyPr/>
                    <a:lstStyle/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사회과학대학 재학생의 하위 요인 만족도 평균과 표준편차를 이용하여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SSA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분석 실시</a:t>
                      </a:r>
                      <a:endParaRPr lang="en-US" altLang="ko-KR" sz="120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최우선 개선 영역으로 전반적 만족도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대한인식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교양교육과정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실험실습실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강의실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장학금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교내 편의시설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정보화 서비스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baseline="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통합행정실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행정지원 서비스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스쿨버스가 나타남</a:t>
                      </a:r>
                      <a:endParaRPr lang="en-US" altLang="ko-KR" sz="120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취약 영역으로 대학혁신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교양교수</a:t>
                      </a:r>
                      <a:r>
                        <a:rPr lang="en-US" altLang="ko-KR" sz="120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교양역량이 나타남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84117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2324"/>
              </p:ext>
            </p:extLst>
          </p:nvPr>
        </p:nvGraphicFramePr>
        <p:xfrm>
          <a:off x="597456" y="3769512"/>
          <a:ext cx="8858250" cy="2251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7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5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FAA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글로벌비즈니스대학</a:t>
                      </a: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211">
                <a:tc gridSpan="2">
                  <a:txBody>
                    <a:bodyPr/>
                    <a:lstStyle/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글로벌비즈니스대학 재학생의 하위 요인 만족도 평균과 표준편차를 이용하여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SSA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분석 실시</a:t>
                      </a:r>
                      <a:endParaRPr lang="en-US" altLang="ko-KR" sz="120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최우선 개선 영역으로 전반적 만족도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대학인식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교양교육과정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지도교수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국제교류 프로그램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현장실습 프로그램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강의실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장학금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교내 편의시설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정보화 서비스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err="1">
                          <a:solidFill>
                            <a:schemeClr val="tx1"/>
                          </a:solidFill>
                          <a:latin typeface="+mn-ea"/>
                        </a:rPr>
                        <a:t>통합행정실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행정지원 서비스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스쿨버스가 나타남 </a:t>
                      </a:r>
                      <a:endParaRPr lang="en-US" altLang="ko-KR" sz="120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취약 영역으로 대학혁신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교양교수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교양역량이 나타남</a:t>
                      </a:r>
                      <a:endParaRPr lang="en-US" altLang="ko-KR" sz="1200" dirty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8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6951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1. </a:t>
            </a:r>
            <a:r>
              <a:rPr lang="ko-KR" altLang="en-US" dirty="0">
                <a:latin typeface="+mn-ea"/>
                <a:ea typeface="+mn-ea"/>
              </a:rPr>
              <a:t>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66</a:t>
            </a:fld>
            <a:r>
              <a:rPr lang="en-US" altLang="ko-KR"/>
              <a:t>-</a:t>
            </a:r>
            <a:endParaRPr lang="ko-KR" altLang="en-US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24532"/>
              </p:ext>
            </p:extLst>
          </p:nvPr>
        </p:nvGraphicFramePr>
        <p:xfrm>
          <a:off x="597456" y="1080524"/>
          <a:ext cx="8858250" cy="227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7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8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FAA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바이오생태보건대학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4654">
                <a:tc gridSpan="2">
                  <a:txBody>
                    <a:bodyPr/>
                    <a:lstStyle/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  <a:latin typeface="+mn-ea"/>
                        </a:rPr>
                        <a:t>바이오생태보건대학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 재학생의 하위 요인 만족도 평균과 표준편차를 이용하여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SSA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분석 실시</a:t>
                      </a:r>
                      <a:endParaRPr lang="en-US" altLang="ko-KR" sz="120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최우선 개선 영역으로 전반적 만족도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대한인식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교양교육과정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실험실습실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강의실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장학금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교내 편의시설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정보화 서비스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err="1">
                          <a:solidFill>
                            <a:schemeClr val="tx1"/>
                          </a:solidFill>
                          <a:latin typeface="+mn-ea"/>
                        </a:rPr>
                        <a:t>통합행정실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행정지원 서비스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스쿨버스가 나타남</a:t>
                      </a:r>
                      <a:endParaRPr lang="en-US" altLang="ko-KR" sz="1200" spc="-10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취약 영역으로 대학혁신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외국어교육이 나타남</a:t>
                      </a:r>
                      <a:endParaRPr lang="en-US" altLang="ko-KR" sz="1200" dirty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84117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604770"/>
              </p:ext>
            </p:extLst>
          </p:nvPr>
        </p:nvGraphicFramePr>
        <p:xfrm>
          <a:off x="597456" y="3769512"/>
          <a:ext cx="8858250" cy="2251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7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5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FAA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간호대학</a:t>
                      </a: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211">
                <a:tc gridSpan="2">
                  <a:txBody>
                    <a:bodyPr/>
                    <a:lstStyle/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간호대학 재학생의 하위 요인 만족도 평균과 표준편차를 이용하여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SSA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 분석 실시</a:t>
                      </a:r>
                      <a:endParaRPr lang="en-US" altLang="ko-KR" sz="120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최우선 개선 영역으로 교양교육과정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실험실습실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강의실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장학금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교내 편의시설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정보화 서비스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err="1">
                          <a:solidFill>
                            <a:schemeClr val="tx1"/>
                          </a:solidFill>
                          <a:latin typeface="+mn-ea"/>
                        </a:rPr>
                        <a:t>통합행정실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스쿨버스가 나타남</a:t>
                      </a:r>
                      <a:endParaRPr lang="en-US" altLang="ko-KR" sz="1200" spc="-10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취약 영역으로 전반적 만족도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대학혁신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대학인식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교양교수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도서관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행정지원 서비스가 나타남</a:t>
                      </a:r>
                      <a:endParaRPr lang="en-US" altLang="ko-KR" sz="1200" spc="-100" dirty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8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659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1. </a:t>
            </a:r>
            <a:r>
              <a:rPr lang="ko-KR" altLang="en-US" dirty="0">
                <a:latin typeface="+mn-ea"/>
                <a:ea typeface="+mn-ea"/>
              </a:rPr>
              <a:t>결과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67</a:t>
            </a:fld>
            <a:r>
              <a:rPr lang="en-US" altLang="ko-KR"/>
              <a:t>-</a:t>
            </a:r>
            <a:endParaRPr lang="ko-KR" altLang="en-US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45000"/>
              </p:ext>
            </p:extLst>
          </p:nvPr>
        </p:nvGraphicFramePr>
        <p:xfrm>
          <a:off x="597456" y="1080524"/>
          <a:ext cx="8858250" cy="227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7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8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FAA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과학기술융합대학</a:t>
                      </a: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4654">
                <a:tc gridSpan="2">
                  <a:txBody>
                    <a:bodyPr/>
                    <a:lstStyle/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과학기술융합대학 재학생의 하위 요인 만족도 평균과 표준편차를 이용하여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SSA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 분석 실시</a:t>
                      </a:r>
                      <a:endParaRPr lang="en-US" altLang="ko-KR" sz="120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최우선 개선 영역으로 전반적 만족도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교양교육과정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창업 프로그램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실험실습실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강의실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장학금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교내 편의시설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정보화 서비스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err="1">
                          <a:solidFill>
                            <a:schemeClr val="tx1"/>
                          </a:solidFill>
                          <a:latin typeface="+mn-ea"/>
                        </a:rPr>
                        <a:t>통합행정실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스쿨버스가 나타남</a:t>
                      </a:r>
                      <a:endParaRPr lang="en-US" altLang="ko-KR" sz="1200" spc="-10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취약 영역으로 대학혁신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심리상담 프로그램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행정지원 서비스가 나타남</a:t>
                      </a:r>
                      <a:endParaRPr lang="en-US" altLang="ko-KR" sz="1200" dirty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84117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006482"/>
              </p:ext>
            </p:extLst>
          </p:nvPr>
        </p:nvGraphicFramePr>
        <p:xfrm>
          <a:off x="597456" y="3769512"/>
          <a:ext cx="8858250" cy="2251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7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5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FAA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디자인예술대학</a:t>
                      </a: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211">
                <a:tc gridSpan="2">
                  <a:txBody>
                    <a:bodyPr/>
                    <a:lstStyle/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디자인예술대학 재학생의 하위 요인 만족도 평균과 표준편차를 이용하여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SSA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 분석 실시</a:t>
                      </a:r>
                      <a:endParaRPr lang="en-US" altLang="ko-KR" sz="120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최우선 개선 영역으로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</a:rPr>
                        <a:t> 전반적 만족도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교양교육과정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창업 프로그램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실험실습실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강의실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장학금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교내 편의시설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정보화 서비스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err="1">
                          <a:solidFill>
                            <a:schemeClr val="tx1"/>
                          </a:solidFill>
                          <a:latin typeface="+mn-ea"/>
                        </a:rPr>
                        <a:t>통합행정실</a:t>
                      </a:r>
                      <a:r>
                        <a:rPr lang="en-US" altLang="ko-KR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,</a:t>
                      </a:r>
                      <a:r>
                        <a:rPr lang="en-US" altLang="ko-KR" sz="1200" spc="-100" baseline="0" dirty="0">
                          <a:solidFill>
                            <a:schemeClr val="tx1"/>
                          </a:solidFill>
                          <a:latin typeface="+mn-ea"/>
                        </a:rPr>
                        <a:t> </a:t>
                      </a:r>
                      <a:r>
                        <a:rPr lang="ko-KR" altLang="en-US" sz="1200" spc="-100" dirty="0">
                          <a:solidFill>
                            <a:schemeClr val="tx1"/>
                          </a:solidFill>
                          <a:latin typeface="+mn-ea"/>
                        </a:rPr>
                        <a:t>스쿨버스가 나타남</a:t>
                      </a:r>
                      <a:endParaRPr lang="en-US" altLang="ko-KR" sz="1200" spc="-10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취약 영역으로 대학혁신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심리상담 프로그램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</a:rPr>
                        <a:t>행정지원 서비스가 나타남</a:t>
                      </a:r>
                      <a:endParaRPr lang="en-US" altLang="ko-KR" sz="1200" dirty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8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2025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제언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23629" y="981184"/>
            <a:ext cx="1980050" cy="2411812"/>
          </a:xfrm>
          <a:prstGeom prst="rect">
            <a:avLst/>
          </a:prstGeom>
          <a:solidFill>
            <a:srgbClr val="486FAA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제언</a:t>
            </a:r>
            <a:endParaRPr lang="en-US" altLang="ko-KR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49259" y="981184"/>
            <a:ext cx="6732621" cy="241181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변화하는 시대에 맞춰 학생의 역량 향상을 위해 지속적인 노력 필요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폭 넓은 지식 습득에 도움이 되는 교양 교과목 구성 필요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강의 목적과 내용에 맞는 방법으로 교양 수업방식 개선 필요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실험실습실 장비 및 기자재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컴퓨터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빔프로젝트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실험도구 등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관리 필요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대학 내 유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무선 인터넷 서비스 및 홈페이지 서비스 품질 개선 필요 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스쿨버스 운행제도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시간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횟수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개선 필요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통합행정실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학생의 문의와 요청에 대한 시스템 개선 필요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706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1492716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4. </a:t>
            </a:r>
            <a:r>
              <a:rPr lang="ko-KR" altLang="en-US" dirty="0">
                <a:latin typeface="+mj-ea"/>
                <a:ea typeface="+mj-ea"/>
              </a:rPr>
              <a:t>조사 설계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39734" y="5913331"/>
            <a:ext cx="5194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1000" kern="0" dirty="0">
              <a:solidFill>
                <a:srgbClr val="00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" name="직사각형 3"/>
          <p:cNvSpPr/>
          <p:nvPr/>
        </p:nvSpPr>
        <p:spPr bwMode="auto">
          <a:xfrm>
            <a:off x="1028565" y="1557216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대상</a:t>
            </a:r>
          </a:p>
        </p:txBody>
      </p:sp>
      <p:sp>
        <p:nvSpPr>
          <p:cNvPr id="13" name="직사각형 12"/>
          <p:cNvSpPr/>
          <p:nvPr/>
        </p:nvSpPr>
        <p:spPr bwMode="auto">
          <a:xfrm>
            <a:off x="1028565" y="2408642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규모</a:t>
            </a:r>
          </a:p>
        </p:txBody>
      </p:sp>
      <p:sp>
        <p:nvSpPr>
          <p:cNvPr id="14" name="직사각형 13"/>
          <p:cNvSpPr/>
          <p:nvPr/>
        </p:nvSpPr>
        <p:spPr bwMode="auto">
          <a:xfrm>
            <a:off x="1028565" y="3260067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기간</a:t>
            </a:r>
          </a:p>
        </p:txBody>
      </p:sp>
      <p:sp>
        <p:nvSpPr>
          <p:cNvPr id="15" name="직사각형 14"/>
          <p:cNvSpPr/>
          <p:nvPr/>
        </p:nvSpPr>
        <p:spPr bwMode="auto">
          <a:xfrm>
            <a:off x="1028565" y="4111494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방법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1028565" y="4962920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분석 방법</a:t>
            </a:r>
          </a:p>
        </p:txBody>
      </p:sp>
      <p:sp>
        <p:nvSpPr>
          <p:cNvPr id="5" name="이등변 삼각형 4"/>
          <p:cNvSpPr/>
          <p:nvPr/>
        </p:nvSpPr>
        <p:spPr bwMode="auto">
          <a:xfrm rot="5400000">
            <a:off x="2953233" y="1792364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이등변 삼각형 17"/>
          <p:cNvSpPr/>
          <p:nvPr/>
        </p:nvSpPr>
        <p:spPr bwMode="auto">
          <a:xfrm rot="5400000">
            <a:off x="2953233" y="2643868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이등변 삼각형 18"/>
          <p:cNvSpPr/>
          <p:nvPr/>
        </p:nvSpPr>
        <p:spPr bwMode="auto">
          <a:xfrm rot="5400000">
            <a:off x="2953233" y="3495467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이등변 삼각형 19"/>
          <p:cNvSpPr/>
          <p:nvPr/>
        </p:nvSpPr>
        <p:spPr bwMode="auto">
          <a:xfrm rot="5400000">
            <a:off x="2953233" y="4347066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이등변 삼각형 20"/>
          <p:cNvSpPr/>
          <p:nvPr/>
        </p:nvSpPr>
        <p:spPr bwMode="auto">
          <a:xfrm rot="5400000">
            <a:off x="2953233" y="5198146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3617687" y="1557215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buFont typeface="Arial" panose="020B0604020202020204" pitchFamily="34" charset="0"/>
              <a:buChar char="•"/>
            </a:pPr>
            <a:r>
              <a:rPr lang="ko-KR" altLang="en-US" sz="1400" b="1" dirty="0" err="1">
                <a:latin typeface="+mn-ea"/>
              </a:rPr>
              <a:t>신한대학교</a:t>
            </a:r>
            <a:r>
              <a:rPr lang="ko-KR" altLang="en-US" sz="1400" b="1" dirty="0">
                <a:latin typeface="+mn-ea"/>
              </a:rPr>
              <a:t> 재학생</a:t>
            </a:r>
          </a:p>
        </p:txBody>
      </p:sp>
      <p:sp>
        <p:nvSpPr>
          <p:cNvPr id="22" name="직사각형 21"/>
          <p:cNvSpPr/>
          <p:nvPr/>
        </p:nvSpPr>
        <p:spPr bwMode="auto">
          <a:xfrm>
            <a:off x="3617687" y="2408716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+mn-ea"/>
              </a:rPr>
              <a:t>재학생 </a:t>
            </a:r>
            <a:r>
              <a:rPr lang="en-US" altLang="ko-KR" sz="1400" b="1" dirty="0">
                <a:latin typeface="+mn-ea"/>
              </a:rPr>
              <a:t>810</a:t>
            </a:r>
            <a:r>
              <a:rPr lang="ko-KR" altLang="en-US" sz="1400" b="1" dirty="0">
                <a:latin typeface="+mn-ea"/>
              </a:rPr>
              <a:t>명</a:t>
            </a:r>
            <a:endParaRPr lang="en-US" altLang="ko-KR" sz="1400" b="1" dirty="0">
              <a:latin typeface="+mn-ea"/>
            </a:endParaRPr>
          </a:p>
          <a:p>
            <a:pPr marL="360347" indent="-18414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+mn-ea"/>
              </a:rPr>
              <a:t>표본추출방법 </a:t>
            </a:r>
            <a:r>
              <a:rPr lang="en-US" altLang="ko-KR" sz="1400" b="1" dirty="0">
                <a:latin typeface="+mn-ea"/>
              </a:rPr>
              <a:t>: </a:t>
            </a:r>
            <a:r>
              <a:rPr lang="ko-KR" altLang="en-US" sz="1400" b="1" dirty="0">
                <a:latin typeface="+mn-ea"/>
              </a:rPr>
              <a:t>단순무작위추출법 </a:t>
            </a:r>
          </a:p>
        </p:txBody>
      </p:sp>
      <p:sp>
        <p:nvSpPr>
          <p:cNvPr id="23" name="직사각형 22"/>
          <p:cNvSpPr/>
          <p:nvPr/>
        </p:nvSpPr>
        <p:spPr bwMode="auto">
          <a:xfrm>
            <a:off x="3617687" y="3259894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buFont typeface="Arial" panose="020B0604020202020204" pitchFamily="34" charset="0"/>
              <a:buChar char="•"/>
            </a:pPr>
            <a:r>
              <a:rPr lang="en-US" altLang="ko-KR" sz="1400" b="1" dirty="0">
                <a:latin typeface="맑은 고딕" pitchFamily="50" charset="-127"/>
              </a:rPr>
              <a:t>2022.</a:t>
            </a:r>
            <a:r>
              <a:rPr lang="ko-KR" altLang="en-US" sz="1400" b="1" dirty="0">
                <a:latin typeface="맑은 고딕" pitchFamily="50" charset="-127"/>
              </a:rPr>
              <a:t> </a:t>
            </a:r>
            <a:r>
              <a:rPr lang="en-US" altLang="ko-KR" sz="1400" b="1" dirty="0">
                <a:latin typeface="맑은 고딕" pitchFamily="50" charset="-127"/>
              </a:rPr>
              <a:t>12.</a:t>
            </a:r>
            <a:r>
              <a:rPr lang="ko-KR" altLang="en-US" sz="1400" b="1" dirty="0">
                <a:latin typeface="맑은 고딕" pitchFamily="50" charset="-127"/>
              </a:rPr>
              <a:t> </a:t>
            </a:r>
            <a:r>
              <a:rPr lang="en-US" altLang="ko-KR" sz="1400" b="1" dirty="0">
                <a:latin typeface="맑은 고딕" pitchFamily="50" charset="-127"/>
              </a:rPr>
              <a:t>05.</a:t>
            </a:r>
            <a:r>
              <a:rPr lang="ko-KR" altLang="en-US" sz="1400" b="1" dirty="0">
                <a:latin typeface="맑은 고딕" pitchFamily="50" charset="-127"/>
              </a:rPr>
              <a:t> </a:t>
            </a:r>
            <a:r>
              <a:rPr lang="en-US" altLang="ko-KR" sz="1400" b="1" dirty="0">
                <a:latin typeface="맑은 고딕" pitchFamily="50" charset="-127"/>
              </a:rPr>
              <a:t>~ 2023. 2. 28.</a:t>
            </a:r>
            <a:endParaRPr lang="ko-KR" altLang="en-US" sz="1400" b="1" dirty="0">
              <a:latin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3617687" y="4111569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맑은 고딕" pitchFamily="50" charset="-127"/>
              </a:rPr>
              <a:t>온라인 설문 조사</a:t>
            </a:r>
          </a:p>
        </p:txBody>
      </p:sp>
      <p:sp>
        <p:nvSpPr>
          <p:cNvPr id="25" name="직사각형 24"/>
          <p:cNvSpPr/>
          <p:nvPr/>
        </p:nvSpPr>
        <p:spPr bwMode="auto">
          <a:xfrm>
            <a:off x="3617687" y="4962995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latin typeface="+mn-ea"/>
              </a:rPr>
              <a:t>SPSS</a:t>
            </a:r>
            <a:r>
              <a:rPr lang="ko-KR" altLang="en-US" sz="1400" b="1" dirty="0">
                <a:latin typeface="+mn-ea"/>
              </a:rPr>
              <a:t>와 </a:t>
            </a:r>
            <a:r>
              <a:rPr lang="en-US" altLang="ko-KR" sz="1400" b="1" dirty="0">
                <a:latin typeface="+mn-ea"/>
              </a:rPr>
              <a:t>Excel </a:t>
            </a:r>
            <a:r>
              <a:rPr lang="ko-KR" altLang="en-US" sz="1400" b="1" dirty="0">
                <a:latin typeface="+mn-ea"/>
              </a:rPr>
              <a:t>활용하여</a:t>
            </a:r>
            <a:r>
              <a:rPr lang="en-US" altLang="ko-KR" sz="1400" b="1" dirty="0">
                <a:latin typeface="+mn-ea"/>
              </a:rPr>
              <a:t> </a:t>
            </a:r>
            <a:r>
              <a:rPr lang="ko-KR" altLang="en-US" sz="1400" b="1" dirty="0">
                <a:latin typeface="+mn-ea"/>
              </a:rPr>
              <a:t>빈도분석</a:t>
            </a:r>
            <a:r>
              <a:rPr lang="en-US" altLang="ko-KR" sz="1400" b="1" dirty="0">
                <a:latin typeface="+mn-ea"/>
              </a:rPr>
              <a:t>,</a:t>
            </a:r>
            <a:r>
              <a:rPr lang="ko-KR" altLang="en-US" sz="1400" b="1" dirty="0">
                <a:latin typeface="+mn-ea"/>
              </a:rPr>
              <a:t> </a:t>
            </a:r>
            <a:r>
              <a:rPr lang="en-US" altLang="ko-KR" sz="1400" b="1" dirty="0">
                <a:latin typeface="+mn-ea"/>
              </a:rPr>
              <a:t>t</a:t>
            </a:r>
            <a:r>
              <a:rPr lang="ko-KR" altLang="en-US" sz="1400" b="1" dirty="0">
                <a:latin typeface="+mn-ea"/>
              </a:rPr>
              <a:t>검정</a:t>
            </a:r>
            <a:r>
              <a:rPr lang="en-US" altLang="ko-KR" sz="1400" b="1">
                <a:latin typeface="+mn-ea"/>
              </a:rPr>
              <a:t>, SSA </a:t>
            </a:r>
            <a:r>
              <a:rPr lang="ko-KR" altLang="en-US" sz="1400" b="1" dirty="0">
                <a:latin typeface="+mn-ea"/>
              </a:rPr>
              <a:t>분석 등</a:t>
            </a:r>
          </a:p>
        </p:txBody>
      </p:sp>
    </p:spTree>
    <p:extLst>
      <p:ext uri="{BB962C8B-B14F-4D97-AF65-F5344CB8AC3E}">
        <p14:creationId xmlns:p14="http://schemas.microsoft.com/office/powerpoint/2010/main" val="14867583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907126"/>
              </p:ext>
            </p:extLst>
          </p:nvPr>
        </p:nvGraphicFramePr>
        <p:xfrm>
          <a:off x="2000672" y="2492896"/>
          <a:ext cx="7524836" cy="795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750">
                  <a:extLst>
                    <a:ext uri="{9D8B030D-6E8A-4147-A177-3AD203B41FA5}">
                      <a16:colId xmlns:a16="http://schemas.microsoft.com/office/drawing/2014/main" val="3278973690"/>
                    </a:ext>
                  </a:extLst>
                </a:gridCol>
                <a:gridCol w="4466086">
                  <a:extLst>
                    <a:ext uri="{9D8B030D-6E8A-4147-A177-3AD203B41FA5}">
                      <a16:colId xmlns:a16="http://schemas.microsoft.com/office/drawing/2014/main" val="3380946058"/>
                    </a:ext>
                  </a:extLst>
                </a:gridCol>
              </a:tblGrid>
              <a:tr h="79586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Ⅴ. </a:t>
                      </a:r>
                      <a:r>
                        <a:rPr lang="ko-KR" altLang="en-US" sz="30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부록</a:t>
                      </a:r>
                      <a:endParaRPr lang="ko-KR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spcAft>
                          <a:spcPts val="1200"/>
                        </a:spcAft>
                        <a:buNone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en-US" altLang="ko-KR" sz="1800" baseline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ko-KR" sz="2000" baseline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ko-KR" altLang="en-US" sz="2000" baseline="0" dirty="0">
                          <a:solidFill>
                            <a:schemeClr val="tx1"/>
                          </a:solidFill>
                        </a:rPr>
                        <a:t>설문지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1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0696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877163" cy="369332"/>
          </a:xfrm>
        </p:spPr>
        <p:txBody>
          <a:bodyPr/>
          <a:lstStyle/>
          <a:p>
            <a:r>
              <a:rPr lang="ko-KR" altLang="en-US" dirty="0">
                <a:latin typeface="+mj-ea"/>
                <a:ea typeface="+mj-ea"/>
              </a:rPr>
              <a:t>설문지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670712" y="9749811"/>
            <a:ext cx="56457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70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670711" y="6458502"/>
            <a:ext cx="56457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70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0" y="692696"/>
            <a:ext cx="4298839" cy="566987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832" y="692695"/>
            <a:ext cx="4704680" cy="56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590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877163" cy="369332"/>
          </a:xfrm>
        </p:spPr>
        <p:txBody>
          <a:bodyPr/>
          <a:lstStyle/>
          <a:p>
            <a:r>
              <a:rPr lang="ko-KR" altLang="en-US" dirty="0">
                <a:latin typeface="+mj-ea"/>
                <a:ea typeface="+mj-ea"/>
              </a:rPr>
              <a:t>설문지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670712" y="9749811"/>
            <a:ext cx="56457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71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670711" y="6458502"/>
            <a:ext cx="56457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71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7" y="671696"/>
            <a:ext cx="4436959" cy="564984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671696"/>
            <a:ext cx="4644516" cy="569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844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877163" cy="369332"/>
          </a:xfrm>
        </p:spPr>
        <p:txBody>
          <a:bodyPr/>
          <a:lstStyle/>
          <a:p>
            <a:r>
              <a:rPr lang="ko-KR" altLang="en-US" dirty="0">
                <a:latin typeface="+mj-ea"/>
                <a:ea typeface="+mj-ea"/>
              </a:rPr>
              <a:t>설문지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670712" y="9749811"/>
            <a:ext cx="56457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72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670711" y="6458502"/>
            <a:ext cx="56457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72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728700"/>
            <a:ext cx="4849684" cy="563619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728700"/>
            <a:ext cx="4633660" cy="563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351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877163" cy="369332"/>
          </a:xfrm>
        </p:spPr>
        <p:txBody>
          <a:bodyPr/>
          <a:lstStyle/>
          <a:p>
            <a:r>
              <a:rPr lang="ko-KR" altLang="en-US" dirty="0">
                <a:latin typeface="+mj-ea"/>
                <a:ea typeface="+mj-ea"/>
              </a:rPr>
              <a:t>설문지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670712" y="9749811"/>
            <a:ext cx="56457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73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670711" y="6458502"/>
            <a:ext cx="56457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73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5" y="736675"/>
            <a:ext cx="4680521" cy="560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356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100573" y="1340769"/>
            <a:ext cx="8136904" cy="912688"/>
          </a:xfrm>
        </p:spPr>
        <p:txBody>
          <a:bodyPr>
            <a:normAutofit/>
          </a:bodyPr>
          <a:lstStyle/>
          <a:p>
            <a:r>
              <a:rPr lang="en-US" altLang="ko-KR" sz="3199" spc="-150" dirty="0"/>
              <a:t>2022</a:t>
            </a:r>
            <a:r>
              <a:rPr lang="ko-KR" altLang="en-US" sz="3199" spc="-150" dirty="0"/>
              <a:t>학년도 신한대학교 재학생 만족도 조사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89D4BA50-B8EB-4318-B606-016CB8F0F4F3}"/>
              </a:ext>
            </a:extLst>
          </p:cNvPr>
          <p:cNvSpPr txBox="1">
            <a:spLocks/>
          </p:cNvSpPr>
          <p:nvPr/>
        </p:nvSpPr>
        <p:spPr>
          <a:xfrm>
            <a:off x="1100573" y="2096853"/>
            <a:ext cx="5796644" cy="717337"/>
          </a:xfrm>
          <a:prstGeom prst="rect">
            <a:avLst/>
          </a:prstGeom>
        </p:spPr>
        <p:txBody>
          <a:bodyPr wrap="square" anchor="t" anchorCtr="0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 spc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defRPr>
            </a:lvl1pPr>
          </a:lstStyle>
          <a:p>
            <a:pPr algn="l"/>
            <a:endParaRPr lang="en-US" altLang="ko-KR" sz="2799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ko-KR" altLang="en-US" sz="3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결과보고서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5752DFE-288F-4E92-B23D-1F93856D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6" y="6201308"/>
            <a:ext cx="1657240" cy="41861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7083379-3103-4ED5-84F4-2E0FD1B98396}"/>
              </a:ext>
            </a:extLst>
          </p:cNvPr>
          <p:cNvSpPr/>
          <p:nvPr/>
        </p:nvSpPr>
        <p:spPr bwMode="auto">
          <a:xfrm flipH="1">
            <a:off x="1009133" y="1592796"/>
            <a:ext cx="45719" cy="1221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부제목 6">
            <a:extLst>
              <a:ext uri="{FF2B5EF4-FFF2-40B4-BE49-F238E27FC236}">
                <a16:creationId xmlns:a16="http://schemas.microsoft.com/office/drawing/2014/main" id="{76CC6ECD-6608-4F4F-BBA1-1399412A1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2684" y="6225950"/>
            <a:ext cx="1186543" cy="369332"/>
          </a:xfrm>
        </p:spPr>
        <p:txBody>
          <a:bodyPr/>
          <a:lstStyle/>
          <a:p>
            <a:r>
              <a:rPr lang="en-US" altLang="ko-KR" dirty="0"/>
              <a:t>2023. 03.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57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왼쪽/오른쪽 화살표 20"/>
          <p:cNvSpPr/>
          <p:nvPr/>
        </p:nvSpPr>
        <p:spPr>
          <a:xfrm>
            <a:off x="1064569" y="2711028"/>
            <a:ext cx="3791996" cy="540000"/>
          </a:xfrm>
          <a:prstGeom prst="leftRightArrow">
            <a:avLst/>
          </a:prstGeom>
          <a:gradFill flip="none" rotWithShape="1">
            <a:gsLst>
              <a:gs pos="0">
                <a:srgbClr val="C0504D"/>
              </a:gs>
              <a:gs pos="50000">
                <a:sysClr val="window" lastClr="FFFFFF"/>
              </a:gs>
              <a:gs pos="100000">
                <a:srgbClr val="4F81BD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dist" defTabSz="914362" latinLnBrk="0">
              <a:defRPr/>
            </a:pPr>
            <a:endParaRPr lang="ko-KR" altLang="en-US" sz="1000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2" name="왼쪽/오른쪽 화살표 21"/>
          <p:cNvSpPr/>
          <p:nvPr/>
        </p:nvSpPr>
        <p:spPr>
          <a:xfrm>
            <a:off x="1064584" y="4668376"/>
            <a:ext cx="3791996" cy="540000"/>
          </a:xfrm>
          <a:prstGeom prst="leftRightArrow">
            <a:avLst/>
          </a:prstGeom>
          <a:gradFill flip="none" rotWithShape="1">
            <a:gsLst>
              <a:gs pos="0">
                <a:srgbClr val="C0504D"/>
              </a:gs>
              <a:gs pos="50000">
                <a:sysClr val="window" lastClr="FFFFFF"/>
              </a:gs>
              <a:gs pos="100000">
                <a:srgbClr val="4F81BD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dist" defTabSz="914362" latinLnBrk="0">
              <a:defRPr/>
            </a:pPr>
            <a:endParaRPr lang="ko-KR" altLang="en-US" sz="1000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3" name="아래쪽 화살표 22"/>
          <p:cNvSpPr/>
          <p:nvPr/>
        </p:nvSpPr>
        <p:spPr>
          <a:xfrm>
            <a:off x="1341469" y="3320989"/>
            <a:ext cx="227155" cy="1415608"/>
          </a:xfrm>
          <a:prstGeom prst="down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362" latinLnBrk="0">
              <a:defRPr/>
            </a:pPr>
            <a:endParaRPr lang="ko-KR" altLang="en-US" ker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4" name="아래쪽 화살표 23"/>
          <p:cNvSpPr/>
          <p:nvPr/>
        </p:nvSpPr>
        <p:spPr>
          <a:xfrm>
            <a:off x="2084272" y="3320989"/>
            <a:ext cx="227155" cy="1415608"/>
          </a:xfrm>
          <a:prstGeom prst="down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362" latinLnBrk="0">
              <a:defRPr/>
            </a:pPr>
            <a:endParaRPr lang="ko-KR" altLang="en-US" ker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5" name="아래쪽 화살표 24"/>
          <p:cNvSpPr/>
          <p:nvPr/>
        </p:nvSpPr>
        <p:spPr>
          <a:xfrm>
            <a:off x="2876360" y="3320989"/>
            <a:ext cx="227155" cy="1415608"/>
          </a:xfrm>
          <a:prstGeom prst="down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362" latinLnBrk="0">
              <a:defRPr/>
            </a:pPr>
            <a:endParaRPr lang="ko-KR" altLang="en-US" ker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6" name="아래쪽 화살표 25"/>
          <p:cNvSpPr/>
          <p:nvPr/>
        </p:nvSpPr>
        <p:spPr>
          <a:xfrm>
            <a:off x="3632445" y="3320989"/>
            <a:ext cx="227155" cy="1415608"/>
          </a:xfrm>
          <a:prstGeom prst="down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362" latinLnBrk="0">
              <a:defRPr/>
            </a:pPr>
            <a:endParaRPr lang="ko-KR" altLang="en-US" ker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7" name="아래쪽 화살표 26"/>
          <p:cNvSpPr/>
          <p:nvPr/>
        </p:nvSpPr>
        <p:spPr>
          <a:xfrm>
            <a:off x="4375265" y="3320989"/>
            <a:ext cx="227155" cy="1415608"/>
          </a:xfrm>
          <a:prstGeom prst="down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362" latinLnBrk="0">
              <a:defRPr/>
            </a:pPr>
            <a:endParaRPr lang="ko-KR" altLang="en-US" ker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1492716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4. </a:t>
            </a:r>
            <a:r>
              <a:rPr lang="ko-KR" altLang="en-US" dirty="0">
                <a:latin typeface="+mj-ea"/>
                <a:ea typeface="+mj-ea"/>
              </a:rPr>
              <a:t>조사 설계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29" name="텍스트 개체 틀 12"/>
          <p:cNvSpPr txBox="1">
            <a:spLocks/>
          </p:cNvSpPr>
          <p:nvPr/>
        </p:nvSpPr>
        <p:spPr>
          <a:xfrm>
            <a:off x="547183" y="2032648"/>
            <a:ext cx="432117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>
              <a:defRPr/>
            </a:pPr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측정 척도</a:t>
            </a:r>
            <a:r>
              <a:rPr lang="en-US" altLang="ko-KR" dirty="0">
                <a:solidFill>
                  <a:prstClr val="black"/>
                </a:solidFill>
              </a:rPr>
              <a:t>]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0" name="텍스트 개체 틀 12"/>
          <p:cNvSpPr txBox="1">
            <a:spLocks/>
          </p:cNvSpPr>
          <p:nvPr/>
        </p:nvSpPr>
        <p:spPr>
          <a:xfrm>
            <a:off x="5132326" y="2032648"/>
            <a:ext cx="432117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>
              <a:defRPr/>
            </a:pPr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재학생 만족도 산출</a:t>
            </a:r>
            <a:r>
              <a:rPr lang="en-US" altLang="ko-KR" dirty="0">
                <a:solidFill>
                  <a:prstClr val="black"/>
                </a:solidFill>
              </a:rPr>
              <a:t>]</a:t>
            </a:r>
            <a:endParaRPr lang="ko-KR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Group 1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9173933"/>
                  </p:ext>
                </p:extLst>
              </p:nvPr>
            </p:nvGraphicFramePr>
            <p:xfrm>
              <a:off x="5118085" y="2343869"/>
              <a:ext cx="4328292" cy="3913003"/>
            </p:xfrm>
            <a:graphic>
              <a:graphicData uri="http://schemas.openxmlformats.org/drawingml/2006/table">
                <a:tbl>
                  <a:tblPr/>
                  <a:tblGrid>
                    <a:gridCol w="15481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41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27330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주요 요인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반영 문항 수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재학생 </a:t>
                          </a:r>
                          <a:r>
                            <a:rPr kumimoji="1" lang="ko-KR" altLang="en-US" sz="1000" b="1" u="none" strike="noStrike" cap="none" normalizeH="0" baseline="0" dirty="0" err="1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종합만족도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전반적 만족도</a:t>
                          </a: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4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13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ko-KR" altLang="en-US" sz="10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종합만족도</m:t>
                                </m:r>
                                <m:r>
                                  <a:rPr lang="en-US" altLang="ko-KR" sz="1000" b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𝑛</m:t>
                                    </m:r>
                                    <m:r>
                                      <a:rPr lang="en-US" altLang="ko-KR" sz="1000" b="0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=</m:t>
                                    </m:r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altLang="ko-KR" sz="1000" b="0" i="1" smtClean="0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smtClean="0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smtClean="0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altLang="ko-KR" sz="1000" b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n-US" altLang="ko-KR" sz="1000" b="0" dirty="0">
                            <a:latin typeface="+mn-ea"/>
                            <a:ea typeface="+mn-ea"/>
                          </a:endParaRPr>
                        </a:p>
                        <a:p>
                          <a:pPr algn="ctr" eaLnBrk="1" latinLnBrk="0" hangingPunct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000" b="0" i="1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00" b="0" i="1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ko-KR" sz="1000" b="0" i="1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</m:t>
                                  </m:r>
                                  <m:r>
                                    <a:rPr lang="en-US" altLang="ko-KR" sz="1000" b="0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000" b="0" dirty="0">
                              <a:latin typeface="+mn-ea"/>
                              <a:ea typeface="+mn-ea"/>
                            </a:rPr>
                            <a:t>: </a:t>
                          </a:r>
                          <a:r>
                            <a:rPr lang="ko-KR" altLang="en-US" sz="1000" b="0" dirty="0">
                              <a:latin typeface="+mn-ea"/>
                              <a:ea typeface="+mn-ea"/>
                            </a:rPr>
                            <a:t>부문별 문항의 산술평균</a:t>
                          </a:r>
                          <a:endParaRPr lang="en-US" altLang="ko-KR" sz="1000" b="0" dirty="0"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5821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대학혁신</a:t>
                          </a: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12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4651446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대학인식</a:t>
                          </a: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전공교육</a:t>
                          </a: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8</a:t>
                          </a: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5206066"/>
                      </a:ext>
                    </a:extLst>
                  </a:tr>
                  <a:tr h="275821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교양교육</a:t>
                          </a: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8</a:t>
                          </a: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지도교수</a:t>
                          </a: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1312780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외국어교육</a:t>
                          </a: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75821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ts val="124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온라인수업</a:t>
                          </a: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학습지원</a:t>
                          </a: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9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ts val="124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취창업지원</a:t>
                          </a:r>
                          <a:endParaRPr kumimoji="1" lang="en-US" altLang="ko-KR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6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822014"/>
                      </a:ext>
                    </a:extLst>
                  </a:tr>
                  <a:tr h="275821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학생상담지원</a:t>
                          </a: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6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교육환경</a:t>
                          </a: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12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3193606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학생지원 서비스</a:t>
                          </a: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14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2318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Group 1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9173933"/>
                  </p:ext>
                </p:extLst>
              </p:nvPr>
            </p:nvGraphicFramePr>
            <p:xfrm>
              <a:off x="5118085" y="2343869"/>
              <a:ext cx="4328292" cy="3913003"/>
            </p:xfrm>
            <a:graphic>
              <a:graphicData uri="http://schemas.openxmlformats.org/drawingml/2006/table">
                <a:tbl>
                  <a:tblPr/>
                  <a:tblGrid>
                    <a:gridCol w="154817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94412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</a:tblGrid>
                  <a:tr h="327330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주요 요인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반영 문항 </a:t>
                          </a: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수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재학생 </a:t>
                          </a:r>
                          <a:r>
                            <a:rPr kumimoji="1" lang="ko-KR" altLang="en-US" sz="1000" b="1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종합만족도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전반적 만족도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4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13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35762" t="-9338" r="-21854" b="-3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275821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대학혁신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12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124651446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대학인식</a:t>
                          </a: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전공교육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8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95206066"/>
                      </a:ext>
                    </a:extLst>
                  </a:tr>
                  <a:tr h="275821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교양교육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8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지도교수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51312780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외국어교육</a:t>
                          </a:r>
                          <a:endParaRPr kumimoji="1" lang="ko-KR" altLang="en-US" sz="1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8"/>
                      </a:ext>
                    </a:extLst>
                  </a:tr>
                  <a:tr h="275821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ts val="124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온라인수업</a:t>
                          </a: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학습지원</a:t>
                          </a: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9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9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ts val="124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취창업지원</a:t>
                          </a:r>
                          <a:endParaRPr kumimoji="1" lang="en-US" altLang="ko-KR" sz="1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6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3822014"/>
                      </a:ext>
                    </a:extLst>
                  </a:tr>
                  <a:tr h="275821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학생상담지원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6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7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교육환경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12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03193606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학생지원 서비스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14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523188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텍스트 개체 틀 3"/>
          <p:cNvSpPr txBox="1">
            <a:spLocks/>
          </p:cNvSpPr>
          <p:nvPr/>
        </p:nvSpPr>
        <p:spPr>
          <a:xfrm>
            <a:off x="522347" y="655610"/>
            <a:ext cx="8859777" cy="1011825"/>
          </a:xfrm>
          <a:prstGeom prst="roundRect">
            <a:avLst>
              <a:gd name="adj" fmla="val 7143"/>
            </a:avLst>
          </a:prstGeom>
        </p:spPr>
        <p:txBody>
          <a:bodyPr/>
          <a:lstStyle>
            <a:lvl1pPr marL="342886" indent="-342886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8" indent="-285738" algn="l" defTabSz="914362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2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32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14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5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5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7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dirty="0">
              <a:cs typeface="Times New Roman" pitchFamily="18" charset="0"/>
            </a:endParaRPr>
          </a:p>
        </p:txBody>
      </p:sp>
      <p:sp>
        <p:nvSpPr>
          <p:cNvPr id="17" name="텍스트 개체 틀 3"/>
          <p:cNvSpPr txBox="1">
            <a:spLocks/>
          </p:cNvSpPr>
          <p:nvPr/>
        </p:nvSpPr>
        <p:spPr>
          <a:xfrm>
            <a:off x="635111" y="787886"/>
            <a:ext cx="8818389" cy="610727"/>
          </a:xfrm>
          <a:prstGeom prst="roundRect">
            <a:avLst>
              <a:gd name="adj" fmla="val 7143"/>
            </a:avLst>
          </a:prstGeom>
          <a:ln>
            <a:solidFill>
              <a:srgbClr val="3A64A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886" indent="-342886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19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18" indent="-285738" algn="l" defTabSz="914362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79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52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32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14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495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675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037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ko-KR" altLang="en-US" sz="1400" b="1" dirty="0" err="1">
                <a:cs typeface="Times New Roman" pitchFamily="18" charset="0"/>
              </a:rPr>
              <a:t>리커트</a:t>
            </a:r>
            <a:r>
              <a:rPr lang="ko-KR" altLang="en-US" sz="1400" b="1" dirty="0">
                <a:cs typeface="Times New Roman" pitchFamily="18" charset="0"/>
              </a:rPr>
              <a:t> </a:t>
            </a:r>
            <a:r>
              <a:rPr lang="en-US" altLang="ko-KR" sz="1400" b="1" dirty="0">
                <a:cs typeface="Times New Roman" pitchFamily="18" charset="0"/>
              </a:rPr>
              <a:t>5</a:t>
            </a:r>
            <a:r>
              <a:rPr lang="ko-KR" altLang="en-US" sz="1400" b="1" dirty="0">
                <a:cs typeface="Times New Roman" pitchFamily="18" charset="0"/>
              </a:rPr>
              <a:t>점 척도에 의해 이루어지며</a:t>
            </a:r>
            <a:r>
              <a:rPr lang="en-US" altLang="ko-KR" sz="1400" b="1" dirty="0">
                <a:cs typeface="Times New Roman" pitchFamily="18" charset="0"/>
              </a:rPr>
              <a:t>, </a:t>
            </a:r>
            <a:r>
              <a:rPr lang="ko-KR" altLang="en-US" sz="1400" b="1" dirty="0">
                <a:cs typeface="Times New Roman" pitchFamily="18" charset="0"/>
              </a:rPr>
              <a:t>총점 </a:t>
            </a:r>
            <a:r>
              <a:rPr lang="en-US" altLang="ko-KR" sz="1400" b="1" dirty="0">
                <a:cs typeface="Times New Roman" pitchFamily="18" charset="0"/>
              </a:rPr>
              <a:t>100</a:t>
            </a:r>
            <a:r>
              <a:rPr lang="ko-KR" altLang="en-US" sz="1400" b="1" dirty="0">
                <a:cs typeface="Times New Roman" pitchFamily="18" charset="0"/>
              </a:rPr>
              <a:t>점 기준으로 환산된 값 도출</a:t>
            </a:r>
            <a:endParaRPr lang="en-US" altLang="ko-KR" sz="1400" b="1" dirty="0">
              <a:cs typeface="Times New Roman" pitchFamily="18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35111" y="1542444"/>
            <a:ext cx="8856000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latin typeface="+mn-ea"/>
              </a:rPr>
              <a:t>재학생 만족도 값 산출과 조사 결과의 해석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표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975218"/>
                  </p:ext>
                </p:extLst>
              </p:nvPr>
            </p:nvGraphicFramePr>
            <p:xfrm>
              <a:off x="547183" y="2343873"/>
              <a:ext cx="4320542" cy="3910910"/>
            </p:xfrm>
            <a:graphic>
              <a:graphicData uri="http://schemas.openxmlformats.org/drawingml/2006/table">
                <a:tbl>
                  <a:tblPr/>
                  <a:tblGrid>
                    <a:gridCol w="5081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53226">
                    <a:tc rowSpan="2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u="none" strike="noStrike" dirty="0">
                              <a:effectLst/>
                            </a:rPr>
                            <a:t>척도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굴림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부정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부정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u="none" strike="noStrike" dirty="0">
                              <a:effectLst/>
                            </a:rPr>
                            <a:t>보통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긍정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긍정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3226">
                    <a:tc vMerge="1">
                      <a:txBody>
                        <a:bodyPr/>
                        <a:lstStyle/>
                        <a:p>
                          <a:pPr algn="ctr" fontAlgn="ctr"/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1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2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3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4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5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98006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endParaRPr lang="en-US" altLang="ko-KR" sz="1000" b="1" kern="0" spc="-100" baseline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u="none" strike="noStrike" dirty="0">
                              <a:effectLst/>
                            </a:rPr>
                            <a:t>5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점 척도의 </a:t>
                          </a:r>
                          <a:r>
                            <a:rPr lang="en-US" altLang="ko-KR" sz="1200" u="none" strike="noStrike" dirty="0">
                              <a:effectLst/>
                            </a:rPr>
                            <a:t>100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점 척도 전환 방법</a:t>
                          </a:r>
                          <a:endParaRPr lang="en-US" altLang="ko-KR" sz="1200" u="none" strike="noStrike" dirty="0">
                            <a:effectLst/>
                          </a:endParaRPr>
                        </a:p>
                        <a:p>
                          <a:pPr algn="ctr" fontAlgn="ctr" latinLnBrk="0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1200" i="1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200" kern="0" spc="-100" smtClean="0">
                                      <a:effectLst/>
                                      <a:latin typeface="Cambria Math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n-US" altLang="ko-KR" sz="1200" b="0" i="0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ko-KR" sz="1200" i="1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ko-KR" sz="1200" i="1" kern="0" spc="-10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kern="0" spc="-100" smtClean="0"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200" kern="0" spc="-100" smtClean="0"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en-US" altLang="ko-KR" sz="1200" i="1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0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1200" kern="0" spc="-100" smtClean="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kern="0" spc="-100" smtClean="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200" kern="0" spc="-100" dirty="0">
                              <a:effectLst/>
                            </a:rPr>
                            <a:t>: </a:t>
                          </a:r>
                          <a:r>
                            <a:rPr lang="ko-KR" altLang="en-US" sz="1200" kern="0" spc="-100" dirty="0">
                              <a:effectLst/>
                            </a:rPr>
                            <a:t>항목별 만족도</a:t>
                          </a:r>
                          <a:r>
                            <a:rPr lang="en-US" altLang="ko-KR" sz="1200" kern="0" spc="-100" dirty="0">
                              <a:effectLst/>
                            </a:rPr>
                            <a:t>)</a:t>
                          </a:r>
                          <a:endParaRPr lang="en-US" altLang="ko-KR" sz="1200" b="0" kern="0" spc="-100" baseline="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3226">
                    <a:tc rowSpan="2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1" u="none" strike="noStrike" dirty="0">
                              <a:effectLst/>
                            </a:rPr>
                            <a:t>100</a:t>
                          </a:r>
                          <a:r>
                            <a:rPr lang="ko-KR" altLang="en-US" sz="1200" b="1" u="none" strike="noStrike" dirty="0">
                              <a:effectLst/>
                            </a:rPr>
                            <a:t>점 만점 기준 환산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20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40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60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80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100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53226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불만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불만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보통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만족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만족</a:t>
                          </a: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표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975218"/>
                  </p:ext>
                </p:extLst>
              </p:nvPr>
            </p:nvGraphicFramePr>
            <p:xfrm>
              <a:off x="547183" y="2343873"/>
              <a:ext cx="4320542" cy="3910910"/>
            </p:xfrm>
            <a:graphic>
              <a:graphicData uri="http://schemas.openxmlformats.org/drawingml/2006/table">
                <a:tbl>
                  <a:tblPr/>
                  <a:tblGrid>
                    <a:gridCol w="5081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53226">
                    <a:tc rowSpan="2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u="none" strike="noStrike" dirty="0" smtClean="0">
                              <a:effectLst/>
                            </a:rPr>
                            <a:t>척도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굴림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부정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부정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u="none" strike="noStrike" dirty="0" smtClean="0">
                              <a:effectLst/>
                            </a:rPr>
                            <a:t>보통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긍정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긍정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3226">
                    <a:tc vMerge="1">
                      <a:txBody>
                        <a:bodyPr/>
                        <a:lstStyle/>
                        <a:p>
                          <a:pPr algn="ctr" fontAlgn="ctr"/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1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2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3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4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5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98006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endParaRPr lang="en-US" altLang="ko-KR" sz="1000" b="1" kern="0" spc="-100" baseline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3578" t="-101408" r="-319" b="-1018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3226">
                    <a:tc rowSpan="2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1" u="none" strike="noStrike" dirty="0" smtClean="0">
                              <a:effectLst/>
                            </a:rPr>
                            <a:t>100</a:t>
                          </a:r>
                          <a:r>
                            <a:rPr lang="ko-KR" altLang="en-US" sz="1200" b="1" u="none" strike="noStrike" dirty="0" smtClean="0">
                              <a:effectLst/>
                            </a:rPr>
                            <a:t>점 만점 기준 환산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20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40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60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80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100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53226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불만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불만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보통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만족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만족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0861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1492716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4. </a:t>
            </a:r>
            <a:r>
              <a:rPr lang="ko-KR" altLang="en-US" dirty="0">
                <a:latin typeface="+mj-ea"/>
                <a:ea typeface="+mj-ea"/>
              </a:rPr>
              <a:t>조사 설계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8</a:t>
            </a:fld>
            <a:r>
              <a:rPr lang="en-US" altLang="ko-KR"/>
              <a:t>-</a:t>
            </a:r>
            <a:endParaRPr lang="ko-KR" altLang="en-US" dirty="0"/>
          </a:p>
        </p:txBody>
      </p:sp>
      <p:graphicFrame>
        <p:nvGraphicFramePr>
          <p:cNvPr id="1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12109"/>
              </p:ext>
            </p:extLst>
          </p:nvPr>
        </p:nvGraphicFramePr>
        <p:xfrm>
          <a:off x="527608" y="1972696"/>
          <a:ext cx="4320000" cy="43006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3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영역 </a:t>
                      </a:r>
                    </a:p>
                  </a:txBody>
                  <a:tcPr marL="36000" marR="36000" marT="18001" marB="180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요인</a:t>
                      </a:r>
                    </a:p>
                  </a:txBody>
                  <a:tcPr marL="36000" marR="36000" marT="18001" marB="180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문항</a:t>
                      </a:r>
                    </a:p>
                  </a:txBody>
                  <a:tcPr marL="36000" marR="36000" marT="18001" marB="180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3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전반적 만족도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전반적 만족도</a:t>
                      </a:r>
                    </a:p>
                  </a:txBody>
                  <a:tcPr marL="142874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223986"/>
                  </a:ext>
                </a:extLst>
              </a:tr>
              <a:tr h="239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대학혁신</a:t>
                      </a:r>
                    </a:p>
                  </a:txBody>
                  <a:tcPr marL="36000" marR="36000" marT="18001" marB="18001" anchor="ctr" horzOverflow="overflow"/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buFont typeface="+mj-ea"/>
                        <a:buNone/>
                      </a:pPr>
                      <a:r>
                        <a:rPr lang="ko-KR" altLang="en-US" sz="1000" b="1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대학혁신</a:t>
                      </a:r>
                    </a:p>
                  </a:txBody>
                  <a:tcPr marL="36000" marR="36000" marT="18001" marB="18001" anchor="ctr" horzOverflow="overflow"/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buFont typeface="+mj-ea"/>
                        <a:buNone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18001" marB="1800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대학인식</a:t>
                      </a:r>
                    </a:p>
                  </a:txBody>
                  <a:tcPr marL="36000" marR="36000" marT="18001" marB="18001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362" rtl="0" eaLnBrk="1" fontAlgn="auto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ko-KR" altLang="en-US" sz="1000" b="1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대학인식</a:t>
                      </a:r>
                    </a:p>
                  </a:txBody>
                  <a:tcPr marL="36000" marR="36000" marT="18001" marB="18001" anchor="ctr" horzOverflow="overflow"/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buFont typeface="+mj-ea"/>
                        <a:buNone/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18001" marB="18001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83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전공교육</a:t>
                      </a:r>
                    </a:p>
                  </a:txBody>
                  <a:tcPr marL="36000" marR="36000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전공교육과정</a:t>
                      </a:r>
                    </a:p>
                  </a:txBody>
                  <a:tcPr marL="142874" marR="9525" marT="9525" marB="0" anchor="ctr"/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buFont typeface="+mj-ea"/>
                        <a:buNone/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18001" marB="18001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83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전공교수</a:t>
                      </a:r>
                    </a:p>
                  </a:txBody>
                  <a:tcPr marL="142874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83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전공역량</a:t>
                      </a:r>
                    </a:p>
                  </a:txBody>
                  <a:tcPr marL="142874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83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교양교육</a:t>
                      </a:r>
                    </a:p>
                  </a:txBody>
                  <a:tcPr marL="36000" marR="36000" marT="18001" marB="18001" anchor="ctr" horzOverflow="overflow"/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교양교육과정</a:t>
                      </a:r>
                      <a:endParaRPr lang="ko-KR" altLang="en-US" sz="10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1" marB="18001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83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000" b="1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교양교수</a:t>
                      </a:r>
                    </a:p>
                  </a:txBody>
                  <a:tcPr marL="36000" marR="36000" marT="18001" marB="18001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83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000" b="1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교양역량</a:t>
                      </a:r>
                    </a:p>
                  </a:txBody>
                  <a:tcPr marL="36000" marR="36000" marT="18001" marB="180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val="1780564632"/>
                  </a:ext>
                </a:extLst>
              </a:tr>
              <a:tr h="2398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지도교수</a:t>
                      </a:r>
                    </a:p>
                  </a:txBody>
                  <a:tcPr marL="36000" marR="36000" marT="18001" marB="18001" anchor="ctr" horzOverflow="overflow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000" b="1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지도교수</a:t>
                      </a:r>
                    </a:p>
                  </a:txBody>
                  <a:tcPr marL="36000" marR="36000" marT="18001" marB="18001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8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외국어교육</a:t>
                      </a:r>
                    </a:p>
                  </a:txBody>
                  <a:tcPr marL="36000" marR="36000" marT="18001" marB="18001" anchor="ctr" horzOverflow="overflow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000" b="1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외국어교육</a:t>
                      </a:r>
                    </a:p>
                  </a:txBody>
                  <a:tcPr marL="36000" marR="36000" marT="18001" marB="18001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8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온라인수업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 horzOverflow="overflow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142874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6998993"/>
                  </a:ext>
                </a:extLst>
              </a:tr>
              <a:tr h="239836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학습지원</a:t>
                      </a:r>
                    </a:p>
                  </a:txBody>
                  <a:tcPr marL="36000" marR="36000" marT="18001" marB="18001" anchor="ctr" horzOverflow="overflow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000" b="1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교수학습 프로그램</a:t>
                      </a:r>
                    </a:p>
                  </a:txBody>
                  <a:tcPr marL="36000" marR="36000" marT="18001" marB="18001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val="3360906813"/>
                  </a:ext>
                </a:extLst>
              </a:tr>
              <a:tr h="239836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000" b="1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국제교류 프로그램</a:t>
                      </a:r>
                    </a:p>
                  </a:txBody>
                  <a:tcPr marL="36000" marR="36000" marT="18001" marB="18001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val="3747446114"/>
                  </a:ext>
                </a:extLst>
              </a:tr>
              <a:tr h="239836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000" b="1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현장실습 프로그램</a:t>
                      </a:r>
                    </a:p>
                  </a:txBody>
                  <a:tcPr marL="36000" marR="36000" marT="18001" marB="18001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val="3306472710"/>
                  </a:ext>
                </a:extLst>
              </a:tr>
              <a:tr h="23983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취창업지원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 horzOverflow="overflow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취업 프로그램</a:t>
                      </a:r>
                    </a:p>
                  </a:txBody>
                  <a:tcPr marL="142874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8956234"/>
                  </a:ext>
                </a:extLst>
              </a:tr>
              <a:tr h="2398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창업 프로그램</a:t>
                      </a:r>
                    </a:p>
                  </a:txBody>
                  <a:tcPr marL="142874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8475710"/>
                  </a:ext>
                </a:extLst>
              </a:tr>
            </a:tbl>
          </a:graphicData>
        </a:graphic>
      </p:graphicFrame>
      <p:graphicFrame>
        <p:nvGraphicFramePr>
          <p:cNvPr id="11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654401"/>
              </p:ext>
            </p:extLst>
          </p:nvPr>
        </p:nvGraphicFramePr>
        <p:xfrm>
          <a:off x="5062435" y="1972688"/>
          <a:ext cx="4320000" cy="43006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0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영역</a:t>
                      </a:r>
                    </a:p>
                  </a:txBody>
                  <a:tcPr marL="36000" marR="36000" marT="18001" marB="180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요인</a:t>
                      </a:r>
                    </a:p>
                  </a:txBody>
                  <a:tcPr marL="36000" marR="36000" marT="18001" marB="180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문항</a:t>
                      </a:r>
                    </a:p>
                  </a:txBody>
                  <a:tcPr marL="36000" marR="36000" marT="18001" marB="180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학생상담지원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진로상담 프로그램</a:t>
                      </a:r>
                    </a:p>
                  </a:txBody>
                  <a:tcPr marL="142874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657100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심리상담 프로그램</a:t>
                      </a:r>
                    </a:p>
                  </a:txBody>
                  <a:tcPr marL="142874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482950"/>
                  </a:ext>
                </a:extLst>
              </a:tr>
              <a:tr h="27406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교육환경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실험실습실</a:t>
                      </a:r>
                    </a:p>
                  </a:txBody>
                  <a:tcPr marL="142874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첨단강의실</a:t>
                      </a:r>
                    </a:p>
                  </a:txBody>
                  <a:tcPr marL="142874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2662470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</a:p>
                  </a:txBody>
                  <a:tcPr marL="142874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도서관</a:t>
                      </a:r>
                    </a:p>
                  </a:txBody>
                  <a:tcPr marL="142874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3148884"/>
                  </a:ext>
                </a:extLst>
              </a:tr>
              <a:tr h="27406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학생지원 서비스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장학금</a:t>
                      </a:r>
                    </a:p>
                  </a:txBody>
                  <a:tcPr marL="142874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교내 편의시설</a:t>
                      </a:r>
                    </a:p>
                  </a:txBody>
                  <a:tcPr marL="142874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9498110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정보화 서비스</a:t>
                      </a:r>
                    </a:p>
                  </a:txBody>
                  <a:tcPr marL="142874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0116318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4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행정지원 서비스</a:t>
                      </a:r>
                    </a:p>
                  </a:txBody>
                  <a:tcPr marL="142874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2103381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스쿨버스</a:t>
                      </a:r>
                    </a:p>
                  </a:txBody>
                  <a:tcPr marL="142874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131494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생활관</a:t>
                      </a:r>
                    </a:p>
                  </a:txBody>
                  <a:tcPr marL="142874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2884482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노트북</a:t>
                      </a:r>
                    </a:p>
                  </a:txBody>
                  <a:tcPr marL="142874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3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7921217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439734" y="5913331"/>
            <a:ext cx="5194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1000" kern="0" dirty="0">
              <a:solidFill>
                <a:srgbClr val="00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2" name="텍스트 개체 틀 3"/>
          <p:cNvSpPr txBox="1">
            <a:spLocks/>
          </p:cNvSpPr>
          <p:nvPr/>
        </p:nvSpPr>
        <p:spPr>
          <a:xfrm>
            <a:off x="522658" y="760682"/>
            <a:ext cx="8859777" cy="436070"/>
          </a:xfrm>
          <a:prstGeom prst="roundRect">
            <a:avLst>
              <a:gd name="adj" fmla="val 7143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342886" indent="-342886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8" indent="-285738" algn="l" defTabSz="914362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2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32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14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5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5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7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ko-KR" altLang="en-US" sz="1400" b="1" dirty="0">
                <a:latin typeface="+mn-ea"/>
                <a:cs typeface="Times New Roman" pitchFamily="18" charset="0"/>
              </a:rPr>
              <a:t>설문지는 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13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개 영역의 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30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개 요인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, 91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개 문항으로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구성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8016" y="1370077"/>
            <a:ext cx="8856000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latin typeface="Times New Roman" panose="02020603050405020304" pitchFamily="18" charset="0"/>
              </a:rPr>
              <a:t>설문 구성 및 문항 수</a:t>
            </a:r>
          </a:p>
        </p:txBody>
      </p:sp>
    </p:spTree>
    <p:extLst>
      <p:ext uri="{BB962C8B-B14F-4D97-AF65-F5344CB8AC3E}">
        <p14:creationId xmlns:p14="http://schemas.microsoft.com/office/powerpoint/2010/main" val="3094669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씨큐아이컨설팅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8064A2"/>
      </a:accent2>
      <a:accent3>
        <a:srgbClr val="4BACC6"/>
      </a:accent3>
      <a:accent4>
        <a:srgbClr val="9BBB59"/>
      </a:accent4>
      <a:accent5>
        <a:srgbClr val="F79646"/>
      </a:accent5>
      <a:accent6>
        <a:srgbClr val="C0504D"/>
      </a:accent6>
      <a:hlink>
        <a:srgbClr val="0000FF"/>
      </a:hlink>
      <a:folHlink>
        <a:srgbClr val="800080"/>
      </a:folHlink>
    </a:clrScheme>
    <a:fontScheme name="맑은 고딕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wrap="square" lIns="36000" tIns="36000" rIns="36000" bIns="36000" rtlCol="0" anchor="ctr"/>
      <a:lstStyle>
        <a:defPPr algn="l">
          <a:defRPr sz="1200" dirty="0">
            <a:latin typeface="맑은 고딕" pitchFamily="50" charset="-127"/>
            <a:ea typeface="맑은 고딕" pitchFamily="50" charset="-127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5400" cmpd="sng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36283</TotalTime>
  <Words>13106</Words>
  <Application>Microsoft Office PowerPoint</Application>
  <PresentationFormat>A4 용지(210x297mm)</PresentationFormat>
  <Paragraphs>4523</Paragraphs>
  <Slides>75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75</vt:i4>
      </vt:variant>
    </vt:vector>
  </HeadingPairs>
  <TitlesOfParts>
    <vt:vector size="86" baseType="lpstr">
      <vt:lpstr>HY견고딕</vt:lpstr>
      <vt:lpstr>HY견명조</vt:lpstr>
      <vt:lpstr>굴림</vt:lpstr>
      <vt:lpstr>굴림체</vt:lpstr>
      <vt:lpstr>맑은 고딕</vt:lpstr>
      <vt:lpstr>Arial</vt:lpstr>
      <vt:lpstr>Calibri</vt:lpstr>
      <vt:lpstr>Cambria Math</vt:lpstr>
      <vt:lpstr>Times New Roman</vt:lpstr>
      <vt:lpstr>Wingdings</vt:lpstr>
      <vt:lpstr>Office 테마</vt:lpstr>
      <vt:lpstr>2022학년도 신한대학교 재학생 만족도 조사</vt:lpstr>
      <vt:lpstr>PowerPoint 프레젠테이션</vt:lpstr>
      <vt:lpstr>Ⅰ. 조사 개요</vt:lpstr>
      <vt:lpstr>1. 조사 목적</vt:lpstr>
      <vt:lpstr>2. 측정 모형</vt:lpstr>
      <vt:lpstr>3. 수행 절차</vt:lpstr>
      <vt:lpstr>4. 조사 설계</vt:lpstr>
      <vt:lpstr>4. 조사 설계</vt:lpstr>
      <vt:lpstr>4. 조사 설계</vt:lpstr>
      <vt:lpstr>5. 응답자 현황</vt:lpstr>
      <vt:lpstr>PowerPoint 프레젠테이션</vt:lpstr>
      <vt:lpstr>1. 총괄</vt:lpstr>
      <vt:lpstr>1. 총괄</vt:lpstr>
      <vt:lpstr>1. 총괄</vt:lpstr>
      <vt:lpstr>1. 총괄</vt:lpstr>
      <vt:lpstr>1. 총괄</vt:lpstr>
      <vt:lpstr>1. 총괄</vt:lpstr>
      <vt:lpstr>1. 총괄</vt:lpstr>
      <vt:lpstr>1. 총괄</vt:lpstr>
      <vt:lpstr>1. 총괄</vt:lpstr>
      <vt:lpstr>1. 총괄</vt:lpstr>
      <vt:lpstr>1. 총괄</vt:lpstr>
      <vt:lpstr>1. 총괄</vt:lpstr>
      <vt:lpstr>1. 총괄</vt:lpstr>
      <vt:lpstr>1. 총괄</vt:lpstr>
      <vt:lpstr>1. 총괄</vt:lpstr>
      <vt:lpstr>2. 응답자 속성별</vt:lpstr>
      <vt:lpstr>2. 응답자 속성별</vt:lpstr>
      <vt:lpstr>2. 응답자 속성별</vt:lpstr>
      <vt:lpstr>2. 응답자 속성별</vt:lpstr>
      <vt:lpstr>3. 기타 부가 사항</vt:lpstr>
      <vt:lpstr>3. 기타 부가 사항</vt:lpstr>
      <vt:lpstr>PowerPoint 프레젠테이션</vt:lpstr>
      <vt:lpstr>1. 사회과학대학</vt:lpstr>
      <vt:lpstr>1. 사회과학대학</vt:lpstr>
      <vt:lpstr>1. 사회과학대학</vt:lpstr>
      <vt:lpstr>1. 사회과학대학</vt:lpstr>
      <vt:lpstr>1. 사회과학대학</vt:lpstr>
      <vt:lpstr>2. 글로벌비즈니스대학</vt:lpstr>
      <vt:lpstr>2. 글로벌비즈니스대학</vt:lpstr>
      <vt:lpstr>2. 글로벌비즈니스대학</vt:lpstr>
      <vt:lpstr>2. 글로벌비즈니스대학</vt:lpstr>
      <vt:lpstr>2. 글로벌비즈니스대학</vt:lpstr>
      <vt:lpstr>3. 바이오생태보건대학</vt:lpstr>
      <vt:lpstr>3. 바이오생태보건대학</vt:lpstr>
      <vt:lpstr>3. 바이오생태보건대학</vt:lpstr>
      <vt:lpstr>3. 바이오생태보건대학</vt:lpstr>
      <vt:lpstr>3. 바이오생태보건대학</vt:lpstr>
      <vt:lpstr>4. 간호대학</vt:lpstr>
      <vt:lpstr>4. 간호대학</vt:lpstr>
      <vt:lpstr>4. 간호대학</vt:lpstr>
      <vt:lpstr>4. 간호대학</vt:lpstr>
      <vt:lpstr>4. 간호대학</vt:lpstr>
      <vt:lpstr>5. 과학기술융합대학</vt:lpstr>
      <vt:lpstr>5. 과학기술융합대학</vt:lpstr>
      <vt:lpstr>5. 과학기술융합대학</vt:lpstr>
      <vt:lpstr>5. 과학기술융합대학</vt:lpstr>
      <vt:lpstr>5. 과학기술융합대학</vt:lpstr>
      <vt:lpstr>6. 디자인예술대학</vt:lpstr>
      <vt:lpstr>6. 디자인예술대학</vt:lpstr>
      <vt:lpstr>6. 디자인예술대학</vt:lpstr>
      <vt:lpstr>6. 디자인예술대학</vt:lpstr>
      <vt:lpstr>6. 디자인예술대학</vt:lpstr>
      <vt:lpstr>PowerPoint 프레젠테이션</vt:lpstr>
      <vt:lpstr>1. 결과</vt:lpstr>
      <vt:lpstr>1. 결과</vt:lpstr>
      <vt:lpstr>1. 결과</vt:lpstr>
      <vt:lpstr>1. 결과</vt:lpstr>
      <vt:lpstr>2. 제언</vt:lpstr>
      <vt:lpstr>PowerPoint 프레젠테이션</vt:lpstr>
      <vt:lpstr>설문지</vt:lpstr>
      <vt:lpstr>설문지</vt:lpstr>
      <vt:lpstr>설문지</vt:lpstr>
      <vt:lpstr>설문지</vt:lpstr>
      <vt:lpstr>2022학년도 신한대학교 재학생 만족도 조사</vt:lpstr>
    </vt:vector>
  </TitlesOfParts>
  <Company>CQI Consulting Co.,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CQI04</dc:creator>
  <cp:lastModifiedBy>user</cp:lastModifiedBy>
  <cp:revision>2534</cp:revision>
  <cp:lastPrinted>2023-03-08T05:12:14Z</cp:lastPrinted>
  <dcterms:created xsi:type="dcterms:W3CDTF">2011-02-11T06:59:05Z</dcterms:created>
  <dcterms:modified xsi:type="dcterms:W3CDTF">2024-08-23T08:36:42Z</dcterms:modified>
</cp:coreProperties>
</file>